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5"/>
  </p:notesMasterIdLst>
  <p:sldIdLst>
    <p:sldId id="256" r:id="rId2"/>
    <p:sldId id="257" r:id="rId3"/>
    <p:sldId id="259" r:id="rId4"/>
    <p:sldId id="271" r:id="rId5"/>
    <p:sldId id="260" r:id="rId6"/>
    <p:sldId id="261" r:id="rId7"/>
    <p:sldId id="268" r:id="rId8"/>
    <p:sldId id="263" r:id="rId9"/>
    <p:sldId id="273" r:id="rId10"/>
    <p:sldId id="274" r:id="rId11"/>
    <p:sldId id="269" r:id="rId12"/>
    <p:sldId id="272"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227D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76" autoAdjust="0"/>
  </p:normalViewPr>
  <p:slideViewPr>
    <p:cSldViewPr snapToGrid="0" snapToObjects="1">
      <p:cViewPr varScale="1">
        <p:scale>
          <a:sx n="64" d="100"/>
          <a:sy n="64" d="100"/>
        </p:scale>
        <p:origin x="804" y="60"/>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AEC16-BAE5-4EA5-BBFB-84ED48D2775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D7922DF-298C-4D0A-AF5C-1F7E66C80663}">
      <dgm:prSet phldrT="[Text]"/>
      <dgm:spPr/>
      <dgm:t>
        <a:bodyPr/>
        <a:lstStyle/>
        <a:p>
          <a:r>
            <a:rPr lang="en-US" b="1" dirty="0" err="1" smtClean="0">
              <a:solidFill>
                <a:schemeClr val="tx1"/>
              </a:solidFill>
            </a:rPr>
            <a:t>Áreas</a:t>
          </a:r>
          <a:r>
            <a:rPr lang="en-US" b="1" dirty="0" smtClean="0">
              <a:solidFill>
                <a:schemeClr val="tx1"/>
              </a:solidFill>
            </a:rPr>
            <a:t> de </a:t>
          </a:r>
          <a:r>
            <a:rPr lang="en-US" b="1" dirty="0" err="1" smtClean="0">
              <a:solidFill>
                <a:schemeClr val="tx1"/>
              </a:solidFill>
            </a:rPr>
            <a:t>Prioridad</a:t>
          </a:r>
          <a:r>
            <a:rPr lang="en-US" b="1" dirty="0" smtClean="0">
              <a:solidFill>
                <a:schemeClr val="tx1"/>
              </a:solidFill>
            </a:rPr>
            <a:t> </a:t>
          </a:r>
          <a:r>
            <a:rPr lang="en-US" b="1" dirty="0" err="1" smtClean="0">
              <a:solidFill>
                <a:schemeClr val="tx1"/>
              </a:solidFill>
            </a:rPr>
            <a:t>Estatal</a:t>
          </a:r>
          <a:endParaRPr lang="en-US" b="1" dirty="0">
            <a:solidFill>
              <a:schemeClr val="tx1"/>
            </a:solidFill>
          </a:endParaRPr>
        </a:p>
      </dgm:t>
    </dgm:pt>
    <dgm:pt modelId="{39D92154-CDDC-467C-AC83-F882493BCBB7}" type="parTrans" cxnId="{8AB8A343-77F9-4245-A4F5-9771026961EA}">
      <dgm:prSet/>
      <dgm:spPr/>
      <dgm:t>
        <a:bodyPr/>
        <a:lstStyle/>
        <a:p>
          <a:endParaRPr lang="en-US"/>
        </a:p>
      </dgm:t>
    </dgm:pt>
    <dgm:pt modelId="{DBA6908A-DEF8-4861-9C93-6D562299B81D}" type="sibTrans" cxnId="{8AB8A343-77F9-4245-A4F5-9771026961EA}">
      <dgm:prSet/>
      <dgm:spPr/>
      <dgm:t>
        <a:bodyPr/>
        <a:lstStyle/>
        <a:p>
          <a:endParaRPr lang="en-US"/>
        </a:p>
      </dgm:t>
    </dgm:pt>
    <dgm:pt modelId="{26665ADF-423D-468A-B877-C3893A67E790}">
      <dgm:prSet phldrT="[Text]" custT="1"/>
      <dgm:spPr/>
      <dgm:t>
        <a:bodyPr/>
        <a:lstStyle/>
        <a:p>
          <a:r>
            <a:rPr lang="en-US" sz="1200" b="1" dirty="0" err="1" smtClean="0">
              <a:solidFill>
                <a:schemeClr val="tx1"/>
              </a:solidFill>
            </a:rPr>
            <a:t>Participación</a:t>
          </a:r>
          <a:r>
            <a:rPr lang="en-US" sz="1200" b="1" dirty="0" smtClean="0">
              <a:solidFill>
                <a:schemeClr val="tx1"/>
              </a:solidFill>
            </a:rPr>
            <a:t> de </a:t>
          </a:r>
          <a:r>
            <a:rPr lang="en-US" sz="1200" b="1" dirty="0" err="1" smtClean="0">
              <a:solidFill>
                <a:schemeClr val="tx1"/>
              </a:solidFill>
            </a:rPr>
            <a:t>los</a:t>
          </a:r>
          <a:r>
            <a:rPr lang="en-US" sz="1200" b="1" dirty="0" smtClean="0">
              <a:solidFill>
                <a:schemeClr val="tx1"/>
              </a:solidFill>
            </a:rPr>
            <a:t> </a:t>
          </a:r>
          <a:r>
            <a:rPr lang="en-US" sz="1200" b="1" dirty="0" err="1" smtClean="0">
              <a:solidFill>
                <a:schemeClr val="tx1"/>
              </a:solidFill>
            </a:rPr>
            <a:t>Estudiantes</a:t>
          </a:r>
          <a:endParaRPr lang="en-US" sz="1200" b="1" dirty="0">
            <a:solidFill>
              <a:schemeClr val="tx1"/>
            </a:solidFill>
          </a:endParaRPr>
        </a:p>
      </dgm:t>
    </dgm:pt>
    <dgm:pt modelId="{D188CEA1-C7F0-4EBF-8FDB-9B021413504B}" type="parTrans" cxnId="{FE011AC8-3098-499C-B71A-9A299919386B}">
      <dgm:prSet/>
      <dgm:spPr/>
      <dgm:t>
        <a:bodyPr/>
        <a:lstStyle/>
        <a:p>
          <a:endParaRPr lang="en-US"/>
        </a:p>
      </dgm:t>
    </dgm:pt>
    <dgm:pt modelId="{C5B8F266-945C-471D-9F27-92F90F7616E2}" type="sibTrans" cxnId="{FE011AC8-3098-499C-B71A-9A299919386B}">
      <dgm:prSet/>
      <dgm:spPr/>
      <dgm:t>
        <a:bodyPr/>
        <a:lstStyle/>
        <a:p>
          <a:endParaRPr lang="en-US"/>
        </a:p>
      </dgm:t>
    </dgm:pt>
    <dgm:pt modelId="{7C451684-BE38-4EA9-896C-C85F07EEA96C}">
      <dgm:prSet phldrT="[Text]" custT="1"/>
      <dgm:spPr/>
      <dgm:t>
        <a:bodyPr/>
        <a:lstStyle/>
        <a:p>
          <a:r>
            <a:rPr lang="en-US" sz="1200" b="1" dirty="0" err="1" smtClean="0">
              <a:solidFill>
                <a:schemeClr val="tx1"/>
              </a:solidFill>
            </a:rPr>
            <a:t>Servicios</a:t>
          </a:r>
          <a:r>
            <a:rPr lang="en-US" sz="1200" b="1" dirty="0" smtClean="0">
              <a:solidFill>
                <a:schemeClr val="tx1"/>
              </a:solidFill>
            </a:rPr>
            <a:t> </a:t>
          </a:r>
          <a:r>
            <a:rPr lang="en-US" sz="1200" b="1" dirty="0" err="1" smtClean="0">
              <a:solidFill>
                <a:schemeClr val="tx1"/>
              </a:solidFill>
            </a:rPr>
            <a:t>Basicos</a:t>
          </a:r>
          <a:endParaRPr lang="en-US" sz="1200" b="1" dirty="0">
            <a:solidFill>
              <a:schemeClr val="tx1"/>
            </a:solidFill>
          </a:endParaRPr>
        </a:p>
      </dgm:t>
    </dgm:pt>
    <dgm:pt modelId="{6CB2F2B6-8FFF-4C77-969F-70021140A8A4}" type="parTrans" cxnId="{2B095FB0-073E-4BD9-B86F-A0661A89676C}">
      <dgm:prSet/>
      <dgm:spPr/>
      <dgm:t>
        <a:bodyPr/>
        <a:lstStyle/>
        <a:p>
          <a:endParaRPr lang="en-US"/>
        </a:p>
      </dgm:t>
    </dgm:pt>
    <dgm:pt modelId="{FE5D4967-33E9-4385-BB19-056E5A410100}" type="sibTrans" cxnId="{2B095FB0-073E-4BD9-B86F-A0661A89676C}">
      <dgm:prSet/>
      <dgm:spPr/>
      <dgm:t>
        <a:bodyPr/>
        <a:lstStyle/>
        <a:p>
          <a:endParaRPr lang="en-US"/>
        </a:p>
      </dgm:t>
    </dgm:pt>
    <dgm:pt modelId="{E7B63677-93FA-477F-ADD9-003B3DD156EA}">
      <dgm:prSet phldrT="[Text]" custT="1"/>
      <dgm:spPr/>
      <dgm:t>
        <a:bodyPr/>
        <a:lstStyle/>
        <a:p>
          <a:r>
            <a:rPr lang="en-US" sz="1200" b="1" dirty="0" err="1" smtClean="0">
              <a:solidFill>
                <a:schemeClr val="tx1"/>
              </a:solidFill>
            </a:rPr>
            <a:t>Clima</a:t>
          </a:r>
          <a:r>
            <a:rPr lang="en-US" sz="1200" b="1" dirty="0" smtClean="0">
              <a:solidFill>
                <a:schemeClr val="tx1"/>
              </a:solidFill>
            </a:rPr>
            <a:t> </a:t>
          </a:r>
          <a:r>
            <a:rPr lang="en-US" sz="1200" b="1" dirty="0" err="1" smtClean="0">
              <a:solidFill>
                <a:schemeClr val="tx1"/>
              </a:solidFill>
            </a:rPr>
            <a:t>en</a:t>
          </a:r>
          <a:r>
            <a:rPr lang="en-US" sz="1200" b="1" dirty="0" smtClean="0">
              <a:solidFill>
                <a:schemeClr val="tx1"/>
              </a:solidFill>
            </a:rPr>
            <a:t> la </a:t>
          </a:r>
          <a:r>
            <a:rPr lang="en-US" sz="1200" b="1" dirty="0" err="1" smtClean="0">
              <a:solidFill>
                <a:schemeClr val="tx1"/>
              </a:solidFill>
            </a:rPr>
            <a:t>Escuela</a:t>
          </a:r>
          <a:endParaRPr lang="en-US" sz="1200" b="1" dirty="0">
            <a:solidFill>
              <a:schemeClr val="tx1"/>
            </a:solidFill>
          </a:endParaRPr>
        </a:p>
      </dgm:t>
    </dgm:pt>
    <dgm:pt modelId="{5AF0AFE1-B389-4039-B447-D2802BEAADCC}" type="parTrans" cxnId="{89EFA558-1F4D-4F76-A0E6-62BEE0FD9767}">
      <dgm:prSet/>
      <dgm:spPr/>
      <dgm:t>
        <a:bodyPr/>
        <a:lstStyle/>
        <a:p>
          <a:endParaRPr lang="en-US"/>
        </a:p>
      </dgm:t>
    </dgm:pt>
    <dgm:pt modelId="{65C772B1-FAA5-49EA-92BD-FB1A6DB29459}" type="sibTrans" cxnId="{89EFA558-1F4D-4F76-A0E6-62BEE0FD9767}">
      <dgm:prSet/>
      <dgm:spPr/>
      <dgm:t>
        <a:bodyPr/>
        <a:lstStyle/>
        <a:p>
          <a:endParaRPr lang="en-US"/>
        </a:p>
      </dgm:t>
    </dgm:pt>
    <dgm:pt modelId="{EEBCA86C-0F04-4DCF-B100-A03911305261}">
      <dgm:prSet phldrT="[Text]" custT="1"/>
      <dgm:spPr/>
      <dgm:t>
        <a:bodyPr/>
        <a:lstStyle/>
        <a:p>
          <a:r>
            <a:rPr lang="en-US" sz="1200" b="1" dirty="0" err="1" smtClean="0">
              <a:solidFill>
                <a:schemeClr val="tx1"/>
              </a:solidFill>
            </a:rPr>
            <a:t>Logros</a:t>
          </a:r>
          <a:r>
            <a:rPr lang="en-US" sz="1200" b="1" dirty="0" smtClean="0">
              <a:solidFill>
                <a:schemeClr val="tx1"/>
              </a:solidFill>
            </a:rPr>
            <a:t> de </a:t>
          </a:r>
          <a:r>
            <a:rPr lang="en-US" sz="1200" b="1" dirty="0" err="1" smtClean="0">
              <a:solidFill>
                <a:schemeClr val="tx1"/>
              </a:solidFill>
            </a:rPr>
            <a:t>Estudiantes</a:t>
          </a:r>
          <a:endParaRPr lang="en-US" sz="1200" b="1" dirty="0">
            <a:solidFill>
              <a:schemeClr val="tx1"/>
            </a:solidFill>
          </a:endParaRPr>
        </a:p>
      </dgm:t>
    </dgm:pt>
    <dgm:pt modelId="{D0E6BBC8-7E22-4523-A123-86D87E53F16B}" type="parTrans" cxnId="{DE941ED3-D9DB-48FE-9C44-01A8801141A3}">
      <dgm:prSet/>
      <dgm:spPr/>
      <dgm:t>
        <a:bodyPr/>
        <a:lstStyle/>
        <a:p>
          <a:endParaRPr lang="en-US"/>
        </a:p>
      </dgm:t>
    </dgm:pt>
    <dgm:pt modelId="{F338C8B2-3F3E-449B-BEF7-75B3B512AEDD}" type="sibTrans" cxnId="{DE941ED3-D9DB-48FE-9C44-01A8801141A3}">
      <dgm:prSet/>
      <dgm:spPr/>
      <dgm:t>
        <a:bodyPr/>
        <a:lstStyle/>
        <a:p>
          <a:endParaRPr lang="en-US"/>
        </a:p>
      </dgm:t>
    </dgm:pt>
    <dgm:pt modelId="{7376D001-F56C-4483-AC8B-ADD0D1FFC821}">
      <dgm:prSet phldrT="[Text]" custT="1"/>
      <dgm:spPr/>
      <dgm:t>
        <a:bodyPr/>
        <a:lstStyle/>
        <a:p>
          <a:r>
            <a:rPr lang="es-ES" sz="1200" b="1" dirty="0" smtClean="0">
              <a:solidFill>
                <a:schemeClr val="tx1"/>
              </a:solidFill>
            </a:rPr>
            <a:t>Implementación de Estándares Estatales Básicos Comunes</a:t>
          </a:r>
          <a:endParaRPr lang="en-US" sz="1200" b="1" dirty="0">
            <a:solidFill>
              <a:schemeClr val="tx1"/>
            </a:solidFill>
          </a:endParaRPr>
        </a:p>
      </dgm:t>
    </dgm:pt>
    <dgm:pt modelId="{CA05FCFB-9D1D-4035-A85C-01B211280343}" type="parTrans" cxnId="{C8F6A5C6-CD41-40C0-9E01-4F06CE85F2A2}">
      <dgm:prSet/>
      <dgm:spPr/>
      <dgm:t>
        <a:bodyPr/>
        <a:lstStyle/>
        <a:p>
          <a:endParaRPr lang="en-US"/>
        </a:p>
      </dgm:t>
    </dgm:pt>
    <dgm:pt modelId="{0EBBDE57-4CA4-4BB2-880E-E7B7D6AC6E5B}" type="sibTrans" cxnId="{C8F6A5C6-CD41-40C0-9E01-4F06CE85F2A2}">
      <dgm:prSet/>
      <dgm:spPr/>
      <dgm:t>
        <a:bodyPr/>
        <a:lstStyle/>
        <a:p>
          <a:endParaRPr lang="en-US"/>
        </a:p>
      </dgm:t>
    </dgm:pt>
    <dgm:pt modelId="{8DE048E9-CA85-4F76-A52A-A0938E1D83FD}">
      <dgm:prSet phldrT="[Text]" custT="1"/>
      <dgm:spPr/>
      <dgm:t>
        <a:bodyPr/>
        <a:lstStyle/>
        <a:p>
          <a:r>
            <a:rPr lang="en-US" sz="1200" b="1" dirty="0" err="1" smtClean="0">
              <a:solidFill>
                <a:schemeClr val="tx1"/>
              </a:solidFill>
            </a:rPr>
            <a:t>Participación</a:t>
          </a:r>
          <a:r>
            <a:rPr lang="en-US" sz="1200" b="1" dirty="0" smtClean="0">
              <a:solidFill>
                <a:schemeClr val="tx1"/>
              </a:solidFill>
            </a:rPr>
            <a:t> de </a:t>
          </a:r>
          <a:r>
            <a:rPr lang="en-US" sz="1200" b="1" dirty="0" err="1" smtClean="0">
              <a:solidFill>
                <a:schemeClr val="tx1"/>
              </a:solidFill>
            </a:rPr>
            <a:t>los</a:t>
          </a:r>
          <a:r>
            <a:rPr lang="en-US" sz="1200" b="1" dirty="0" smtClean="0">
              <a:solidFill>
                <a:schemeClr val="tx1"/>
              </a:solidFill>
            </a:rPr>
            <a:t> Padres</a:t>
          </a:r>
          <a:endParaRPr lang="en-US" sz="1200" b="1" dirty="0">
            <a:solidFill>
              <a:schemeClr val="tx1"/>
            </a:solidFill>
          </a:endParaRPr>
        </a:p>
      </dgm:t>
    </dgm:pt>
    <dgm:pt modelId="{88DE8C98-FACC-4BAF-AC06-6ACEA90C0323}" type="parTrans" cxnId="{EEB3BCE5-E5FB-4562-B790-68D3A054C3E5}">
      <dgm:prSet/>
      <dgm:spPr/>
      <dgm:t>
        <a:bodyPr/>
        <a:lstStyle/>
        <a:p>
          <a:endParaRPr lang="en-US"/>
        </a:p>
      </dgm:t>
    </dgm:pt>
    <dgm:pt modelId="{C397BB62-1AC1-4087-B064-968785E48480}" type="sibTrans" cxnId="{EEB3BCE5-E5FB-4562-B790-68D3A054C3E5}">
      <dgm:prSet/>
      <dgm:spPr/>
      <dgm:t>
        <a:bodyPr/>
        <a:lstStyle/>
        <a:p>
          <a:endParaRPr lang="en-US"/>
        </a:p>
      </dgm:t>
    </dgm:pt>
    <dgm:pt modelId="{5B80DB23-7ED3-40F6-9B14-02F4EFC3750D}">
      <dgm:prSet phldrT="[Text]" custT="1"/>
      <dgm:spPr/>
      <dgm:t>
        <a:bodyPr/>
        <a:lstStyle/>
        <a:p>
          <a:r>
            <a:rPr lang="en-US" sz="1200" b="1" dirty="0" err="1" smtClean="0">
              <a:solidFill>
                <a:schemeClr val="tx1"/>
              </a:solidFill>
            </a:rPr>
            <a:t>Acceso</a:t>
          </a:r>
          <a:r>
            <a:rPr lang="en-US" sz="1200" b="1" dirty="0" smtClean="0">
              <a:solidFill>
                <a:schemeClr val="tx1"/>
              </a:solidFill>
            </a:rPr>
            <a:t> al </a:t>
          </a:r>
          <a:r>
            <a:rPr lang="en-US" sz="1200" b="1" dirty="0" err="1" smtClean="0">
              <a:solidFill>
                <a:schemeClr val="tx1"/>
              </a:solidFill>
            </a:rPr>
            <a:t>Curso</a:t>
          </a:r>
          <a:endParaRPr lang="en-US" sz="1200" b="1" dirty="0">
            <a:solidFill>
              <a:schemeClr val="tx1"/>
            </a:solidFill>
          </a:endParaRPr>
        </a:p>
      </dgm:t>
    </dgm:pt>
    <dgm:pt modelId="{EFA33022-0BC3-4619-8934-3E2C1025175D}" type="parTrans" cxnId="{A7680A16-D43A-429B-839F-CA84B9AAA595}">
      <dgm:prSet/>
      <dgm:spPr/>
      <dgm:t>
        <a:bodyPr/>
        <a:lstStyle/>
        <a:p>
          <a:endParaRPr lang="en-US"/>
        </a:p>
      </dgm:t>
    </dgm:pt>
    <dgm:pt modelId="{3CEDCF53-5DFB-40AA-A583-33832447BD07}" type="sibTrans" cxnId="{A7680A16-D43A-429B-839F-CA84B9AAA595}">
      <dgm:prSet/>
      <dgm:spPr/>
      <dgm:t>
        <a:bodyPr/>
        <a:lstStyle/>
        <a:p>
          <a:endParaRPr lang="en-US"/>
        </a:p>
      </dgm:t>
    </dgm:pt>
    <dgm:pt modelId="{243783C5-1A9D-4AB5-8EF7-4E847B79A1C8}">
      <dgm:prSet phldrT="[Text]" custT="1"/>
      <dgm:spPr/>
      <dgm:t>
        <a:bodyPr/>
        <a:lstStyle/>
        <a:p>
          <a:r>
            <a:rPr lang="en-US" sz="1200" b="1" dirty="0" err="1" smtClean="0">
              <a:solidFill>
                <a:schemeClr val="tx1"/>
              </a:solidFill>
            </a:rPr>
            <a:t>Otros</a:t>
          </a:r>
          <a:r>
            <a:rPr lang="en-US" sz="1200" b="1" dirty="0" smtClean="0">
              <a:solidFill>
                <a:schemeClr val="tx1"/>
              </a:solidFill>
            </a:rPr>
            <a:t> </a:t>
          </a:r>
          <a:r>
            <a:rPr lang="en-US" sz="1200" b="1" dirty="0" err="1" smtClean="0">
              <a:solidFill>
                <a:schemeClr val="tx1"/>
              </a:solidFill>
            </a:rPr>
            <a:t>Resultados</a:t>
          </a:r>
          <a:r>
            <a:rPr lang="en-US" sz="1200" b="1" dirty="0" smtClean="0">
              <a:solidFill>
                <a:schemeClr val="tx1"/>
              </a:solidFill>
            </a:rPr>
            <a:t> del </a:t>
          </a:r>
          <a:r>
            <a:rPr lang="en-US" sz="1200" b="1" dirty="0" err="1" smtClean="0">
              <a:solidFill>
                <a:schemeClr val="tx1"/>
              </a:solidFill>
            </a:rPr>
            <a:t>Estudiante</a:t>
          </a:r>
          <a:endParaRPr lang="en-US" sz="1200" b="1" dirty="0">
            <a:solidFill>
              <a:schemeClr val="tx1"/>
            </a:solidFill>
          </a:endParaRPr>
        </a:p>
      </dgm:t>
    </dgm:pt>
    <dgm:pt modelId="{5B2848BF-FFFB-4773-A18E-820FBB5F41E3}" type="parTrans" cxnId="{075E2420-33F7-4D01-8F57-E8D31B3BFEC5}">
      <dgm:prSet/>
      <dgm:spPr/>
      <dgm:t>
        <a:bodyPr/>
        <a:lstStyle/>
        <a:p>
          <a:endParaRPr lang="en-US"/>
        </a:p>
      </dgm:t>
    </dgm:pt>
    <dgm:pt modelId="{15B76813-A38B-42A9-A35A-948AC12EA7BE}" type="sibTrans" cxnId="{075E2420-33F7-4D01-8F57-E8D31B3BFEC5}">
      <dgm:prSet/>
      <dgm:spPr/>
      <dgm:t>
        <a:bodyPr/>
        <a:lstStyle/>
        <a:p>
          <a:endParaRPr lang="en-US"/>
        </a:p>
      </dgm:t>
    </dgm:pt>
    <dgm:pt modelId="{8493A7A2-6B4B-4B92-AB83-0A1F491C9E91}" type="pres">
      <dgm:prSet presAssocID="{1B0AEC16-BAE5-4EA5-BBFB-84ED48D27751}" presName="cycle" presStyleCnt="0">
        <dgm:presLayoutVars>
          <dgm:chMax val="1"/>
          <dgm:dir/>
          <dgm:animLvl val="ctr"/>
          <dgm:resizeHandles val="exact"/>
        </dgm:presLayoutVars>
      </dgm:prSet>
      <dgm:spPr/>
    </dgm:pt>
    <dgm:pt modelId="{F7FAD17B-00C2-48C1-AC65-6FC3B29BCC5F}" type="pres">
      <dgm:prSet presAssocID="{2D7922DF-298C-4D0A-AF5C-1F7E66C80663}" presName="centerShape" presStyleLbl="node0" presStyleIdx="0" presStyleCnt="1" custScaleY="75121"/>
      <dgm:spPr/>
      <dgm:t>
        <a:bodyPr/>
        <a:lstStyle/>
        <a:p>
          <a:endParaRPr lang="en-US"/>
        </a:p>
      </dgm:t>
    </dgm:pt>
    <dgm:pt modelId="{A01A340A-412C-4630-A228-7F885B0D2796}" type="pres">
      <dgm:prSet presAssocID="{D188CEA1-C7F0-4EBF-8FDB-9B021413504B}" presName="parTrans" presStyleLbl="bgSibTrans2D1" presStyleIdx="0" presStyleCnt="8"/>
      <dgm:spPr/>
    </dgm:pt>
    <dgm:pt modelId="{743E8D53-FB81-4F9E-A40F-73D9A090C79D}" type="pres">
      <dgm:prSet presAssocID="{26665ADF-423D-468A-B877-C3893A67E790}" presName="node" presStyleLbl="node1" presStyleIdx="0" presStyleCnt="8" custScaleY="73566">
        <dgm:presLayoutVars>
          <dgm:bulletEnabled val="1"/>
        </dgm:presLayoutVars>
      </dgm:prSet>
      <dgm:spPr/>
      <dgm:t>
        <a:bodyPr/>
        <a:lstStyle/>
        <a:p>
          <a:endParaRPr lang="en-US"/>
        </a:p>
      </dgm:t>
    </dgm:pt>
    <dgm:pt modelId="{B03D0B86-F798-485F-A34B-236B4823D091}" type="pres">
      <dgm:prSet presAssocID="{6CB2F2B6-8FFF-4C77-969F-70021140A8A4}" presName="parTrans" presStyleLbl="bgSibTrans2D1" presStyleIdx="1" presStyleCnt="8"/>
      <dgm:spPr/>
    </dgm:pt>
    <dgm:pt modelId="{8F0D7E63-6D79-4FD5-B66F-9C2D92F69B91}" type="pres">
      <dgm:prSet presAssocID="{7C451684-BE38-4EA9-896C-C85F07EEA96C}" presName="node" presStyleLbl="node1" presStyleIdx="1" presStyleCnt="8">
        <dgm:presLayoutVars>
          <dgm:bulletEnabled val="1"/>
        </dgm:presLayoutVars>
      </dgm:prSet>
      <dgm:spPr/>
    </dgm:pt>
    <dgm:pt modelId="{E2000690-4615-4967-8FB9-9615BCA69E76}" type="pres">
      <dgm:prSet presAssocID="{5AF0AFE1-B389-4039-B447-D2802BEAADCC}" presName="parTrans" presStyleLbl="bgSibTrans2D1" presStyleIdx="2" presStyleCnt="8"/>
      <dgm:spPr/>
    </dgm:pt>
    <dgm:pt modelId="{13521002-2354-4720-9CF8-740AFBD76B72}" type="pres">
      <dgm:prSet presAssocID="{E7B63677-93FA-477F-ADD9-003B3DD156EA}" presName="node" presStyleLbl="node1" presStyleIdx="2" presStyleCnt="8">
        <dgm:presLayoutVars>
          <dgm:bulletEnabled val="1"/>
        </dgm:presLayoutVars>
      </dgm:prSet>
      <dgm:spPr/>
      <dgm:t>
        <a:bodyPr/>
        <a:lstStyle/>
        <a:p>
          <a:endParaRPr lang="en-US"/>
        </a:p>
      </dgm:t>
    </dgm:pt>
    <dgm:pt modelId="{1859A616-82AA-4C0B-B0C1-B9651FC1E303}" type="pres">
      <dgm:prSet presAssocID="{D0E6BBC8-7E22-4523-A123-86D87E53F16B}" presName="parTrans" presStyleLbl="bgSibTrans2D1" presStyleIdx="3" presStyleCnt="8"/>
      <dgm:spPr/>
    </dgm:pt>
    <dgm:pt modelId="{6285EB20-5A68-42AD-9B79-4F3D41C4A501}" type="pres">
      <dgm:prSet presAssocID="{EEBCA86C-0F04-4DCF-B100-A03911305261}" presName="node" presStyleLbl="node1" presStyleIdx="3" presStyleCnt="8" custRadScaleRad="100354" custRadScaleInc="-3814">
        <dgm:presLayoutVars>
          <dgm:bulletEnabled val="1"/>
        </dgm:presLayoutVars>
      </dgm:prSet>
      <dgm:spPr/>
      <dgm:t>
        <a:bodyPr/>
        <a:lstStyle/>
        <a:p>
          <a:endParaRPr lang="en-US"/>
        </a:p>
      </dgm:t>
    </dgm:pt>
    <dgm:pt modelId="{562AC685-CDFE-4035-BC7A-D11AB6C21471}" type="pres">
      <dgm:prSet presAssocID="{CA05FCFB-9D1D-4035-A85C-01B211280343}" presName="parTrans" presStyleLbl="bgSibTrans2D1" presStyleIdx="4" presStyleCnt="8"/>
      <dgm:spPr/>
    </dgm:pt>
    <dgm:pt modelId="{667BF1DA-FC7A-4A78-BAED-1931BF4639A8}" type="pres">
      <dgm:prSet presAssocID="{7376D001-F56C-4483-AC8B-ADD0D1FFC821}" presName="node" presStyleLbl="node1" presStyleIdx="4" presStyleCnt="8" custScaleX="130261" custScaleY="123050">
        <dgm:presLayoutVars>
          <dgm:bulletEnabled val="1"/>
        </dgm:presLayoutVars>
      </dgm:prSet>
      <dgm:spPr/>
      <dgm:t>
        <a:bodyPr/>
        <a:lstStyle/>
        <a:p>
          <a:endParaRPr lang="en-US"/>
        </a:p>
      </dgm:t>
    </dgm:pt>
    <dgm:pt modelId="{DA7F5194-748B-4F58-A3A9-AB34C63634C2}" type="pres">
      <dgm:prSet presAssocID="{88DE8C98-FACC-4BAF-AC06-6ACEA90C0323}" presName="parTrans" presStyleLbl="bgSibTrans2D1" presStyleIdx="5" presStyleCnt="8"/>
      <dgm:spPr/>
    </dgm:pt>
    <dgm:pt modelId="{B42BFDD5-1D49-4383-A9E5-E8099054F4B1}" type="pres">
      <dgm:prSet presAssocID="{8DE048E9-CA85-4F76-A52A-A0938E1D83FD}" presName="node" presStyleLbl="node1" presStyleIdx="5" presStyleCnt="8" custRadScaleRad="101781" custRadScaleInc="11457">
        <dgm:presLayoutVars>
          <dgm:bulletEnabled val="1"/>
        </dgm:presLayoutVars>
      </dgm:prSet>
      <dgm:spPr/>
      <dgm:t>
        <a:bodyPr/>
        <a:lstStyle/>
        <a:p>
          <a:endParaRPr lang="en-US"/>
        </a:p>
      </dgm:t>
    </dgm:pt>
    <dgm:pt modelId="{88222D12-D099-49C0-BFE5-D2E036B8F46F}" type="pres">
      <dgm:prSet presAssocID="{EFA33022-0BC3-4619-8934-3E2C1025175D}" presName="parTrans" presStyleLbl="bgSibTrans2D1" presStyleIdx="6" presStyleCnt="8"/>
      <dgm:spPr/>
    </dgm:pt>
    <dgm:pt modelId="{88E27464-67E1-453E-9DDF-B74CBB9697E8}" type="pres">
      <dgm:prSet presAssocID="{5B80DB23-7ED3-40F6-9B14-02F4EFC3750D}" presName="node" presStyleLbl="node1" presStyleIdx="6" presStyleCnt="8">
        <dgm:presLayoutVars>
          <dgm:bulletEnabled val="1"/>
        </dgm:presLayoutVars>
      </dgm:prSet>
      <dgm:spPr/>
      <dgm:t>
        <a:bodyPr/>
        <a:lstStyle/>
        <a:p>
          <a:endParaRPr lang="en-US"/>
        </a:p>
      </dgm:t>
    </dgm:pt>
    <dgm:pt modelId="{E9026F9C-8C36-4684-A5F7-0FA5ABC46003}" type="pres">
      <dgm:prSet presAssocID="{5B2848BF-FFFB-4773-A18E-820FBB5F41E3}" presName="parTrans" presStyleLbl="bgSibTrans2D1" presStyleIdx="7" presStyleCnt="8"/>
      <dgm:spPr/>
    </dgm:pt>
    <dgm:pt modelId="{C304B0E0-D7DE-4046-A608-6888F1C2B3F8}" type="pres">
      <dgm:prSet presAssocID="{243783C5-1A9D-4AB5-8EF7-4E847B79A1C8}" presName="node" presStyleLbl="node1" presStyleIdx="7" presStyleCnt="8">
        <dgm:presLayoutVars>
          <dgm:bulletEnabled val="1"/>
        </dgm:presLayoutVars>
      </dgm:prSet>
      <dgm:spPr/>
      <dgm:t>
        <a:bodyPr/>
        <a:lstStyle/>
        <a:p>
          <a:endParaRPr lang="en-US"/>
        </a:p>
      </dgm:t>
    </dgm:pt>
  </dgm:ptLst>
  <dgm:cxnLst>
    <dgm:cxn modelId="{89EFA558-1F4D-4F76-A0E6-62BEE0FD9767}" srcId="{2D7922DF-298C-4D0A-AF5C-1F7E66C80663}" destId="{E7B63677-93FA-477F-ADD9-003B3DD156EA}" srcOrd="2" destOrd="0" parTransId="{5AF0AFE1-B389-4039-B447-D2802BEAADCC}" sibTransId="{65C772B1-FAA5-49EA-92BD-FB1A6DB29459}"/>
    <dgm:cxn modelId="{8AB8A343-77F9-4245-A4F5-9771026961EA}" srcId="{1B0AEC16-BAE5-4EA5-BBFB-84ED48D27751}" destId="{2D7922DF-298C-4D0A-AF5C-1F7E66C80663}" srcOrd="0" destOrd="0" parTransId="{39D92154-CDDC-467C-AC83-F882493BCBB7}" sibTransId="{DBA6908A-DEF8-4861-9C93-6D562299B81D}"/>
    <dgm:cxn modelId="{F9AF889F-CD27-4766-A30B-F20EC4A3CD75}" type="presOf" srcId="{7376D001-F56C-4483-AC8B-ADD0D1FFC821}" destId="{667BF1DA-FC7A-4A78-BAED-1931BF4639A8}" srcOrd="0" destOrd="0" presId="urn:microsoft.com/office/officeart/2005/8/layout/radial4"/>
    <dgm:cxn modelId="{F72896E9-E619-4E1D-A704-1048F6F6862A}" type="presOf" srcId="{7C451684-BE38-4EA9-896C-C85F07EEA96C}" destId="{8F0D7E63-6D79-4FD5-B66F-9C2D92F69B91}" srcOrd="0" destOrd="0" presId="urn:microsoft.com/office/officeart/2005/8/layout/radial4"/>
    <dgm:cxn modelId="{EEB3BCE5-E5FB-4562-B790-68D3A054C3E5}" srcId="{2D7922DF-298C-4D0A-AF5C-1F7E66C80663}" destId="{8DE048E9-CA85-4F76-A52A-A0938E1D83FD}" srcOrd="5" destOrd="0" parTransId="{88DE8C98-FACC-4BAF-AC06-6ACEA90C0323}" sibTransId="{C397BB62-1AC1-4087-B064-968785E48480}"/>
    <dgm:cxn modelId="{DE941ED3-D9DB-48FE-9C44-01A8801141A3}" srcId="{2D7922DF-298C-4D0A-AF5C-1F7E66C80663}" destId="{EEBCA86C-0F04-4DCF-B100-A03911305261}" srcOrd="3" destOrd="0" parTransId="{D0E6BBC8-7E22-4523-A123-86D87E53F16B}" sibTransId="{F338C8B2-3F3E-449B-BEF7-75B3B512AEDD}"/>
    <dgm:cxn modelId="{01E0A9C1-8097-4057-B5A3-2364D8E6435A}" type="presOf" srcId="{1B0AEC16-BAE5-4EA5-BBFB-84ED48D27751}" destId="{8493A7A2-6B4B-4B92-AB83-0A1F491C9E91}" srcOrd="0" destOrd="0" presId="urn:microsoft.com/office/officeart/2005/8/layout/radial4"/>
    <dgm:cxn modelId="{C9524239-9B10-4328-9205-931C84F3D37F}" type="presOf" srcId="{D188CEA1-C7F0-4EBF-8FDB-9B021413504B}" destId="{A01A340A-412C-4630-A228-7F885B0D2796}" srcOrd="0" destOrd="0" presId="urn:microsoft.com/office/officeart/2005/8/layout/radial4"/>
    <dgm:cxn modelId="{6CC32EBF-6F00-4698-BE7E-BF566E5D012B}" type="presOf" srcId="{EFA33022-0BC3-4619-8934-3E2C1025175D}" destId="{88222D12-D099-49C0-BFE5-D2E036B8F46F}" srcOrd="0" destOrd="0" presId="urn:microsoft.com/office/officeart/2005/8/layout/radial4"/>
    <dgm:cxn modelId="{0373531C-14D9-47D8-A128-2E928F097FE6}" type="presOf" srcId="{5B80DB23-7ED3-40F6-9B14-02F4EFC3750D}" destId="{88E27464-67E1-453E-9DDF-B74CBB9697E8}" srcOrd="0" destOrd="0" presId="urn:microsoft.com/office/officeart/2005/8/layout/radial4"/>
    <dgm:cxn modelId="{4CCD22C7-7611-4482-B361-99A18F8E177F}" type="presOf" srcId="{5AF0AFE1-B389-4039-B447-D2802BEAADCC}" destId="{E2000690-4615-4967-8FB9-9615BCA69E76}" srcOrd="0" destOrd="0" presId="urn:microsoft.com/office/officeart/2005/8/layout/radial4"/>
    <dgm:cxn modelId="{4AD6EEB6-C0B4-45E0-9FDB-A35D16278B77}" type="presOf" srcId="{26665ADF-423D-468A-B877-C3893A67E790}" destId="{743E8D53-FB81-4F9E-A40F-73D9A090C79D}" srcOrd="0" destOrd="0" presId="urn:microsoft.com/office/officeart/2005/8/layout/radial4"/>
    <dgm:cxn modelId="{61EF96E5-A98A-47C8-8B8D-E3FCB084E1EA}" type="presOf" srcId="{5B2848BF-FFFB-4773-A18E-820FBB5F41E3}" destId="{E9026F9C-8C36-4684-A5F7-0FA5ABC46003}" srcOrd="0" destOrd="0" presId="urn:microsoft.com/office/officeart/2005/8/layout/radial4"/>
    <dgm:cxn modelId="{075E2420-33F7-4D01-8F57-E8D31B3BFEC5}" srcId="{2D7922DF-298C-4D0A-AF5C-1F7E66C80663}" destId="{243783C5-1A9D-4AB5-8EF7-4E847B79A1C8}" srcOrd="7" destOrd="0" parTransId="{5B2848BF-FFFB-4773-A18E-820FBB5F41E3}" sibTransId="{15B76813-A38B-42A9-A35A-948AC12EA7BE}"/>
    <dgm:cxn modelId="{FE011AC8-3098-499C-B71A-9A299919386B}" srcId="{2D7922DF-298C-4D0A-AF5C-1F7E66C80663}" destId="{26665ADF-423D-468A-B877-C3893A67E790}" srcOrd="0" destOrd="0" parTransId="{D188CEA1-C7F0-4EBF-8FDB-9B021413504B}" sibTransId="{C5B8F266-945C-471D-9F27-92F90F7616E2}"/>
    <dgm:cxn modelId="{CE9877D3-BD05-4DE4-A745-8CFE8E044BD2}" type="presOf" srcId="{6CB2F2B6-8FFF-4C77-969F-70021140A8A4}" destId="{B03D0B86-F798-485F-A34B-236B4823D091}" srcOrd="0" destOrd="0" presId="urn:microsoft.com/office/officeart/2005/8/layout/radial4"/>
    <dgm:cxn modelId="{1D9F1AA4-C23F-40A0-8186-215F9852DC31}" type="presOf" srcId="{EEBCA86C-0F04-4DCF-B100-A03911305261}" destId="{6285EB20-5A68-42AD-9B79-4F3D41C4A501}" srcOrd="0" destOrd="0" presId="urn:microsoft.com/office/officeart/2005/8/layout/radial4"/>
    <dgm:cxn modelId="{966130E5-A067-48BA-A360-C1E2D289FB30}" type="presOf" srcId="{CA05FCFB-9D1D-4035-A85C-01B211280343}" destId="{562AC685-CDFE-4035-BC7A-D11AB6C21471}" srcOrd="0" destOrd="0" presId="urn:microsoft.com/office/officeart/2005/8/layout/radial4"/>
    <dgm:cxn modelId="{95FC7E68-F860-4AC1-AA8D-1FC7B5AD1B01}" type="presOf" srcId="{88DE8C98-FACC-4BAF-AC06-6ACEA90C0323}" destId="{DA7F5194-748B-4F58-A3A9-AB34C63634C2}" srcOrd="0" destOrd="0" presId="urn:microsoft.com/office/officeart/2005/8/layout/radial4"/>
    <dgm:cxn modelId="{6F622C36-E9E0-4F7B-A9CC-22CB56D3B585}" type="presOf" srcId="{2D7922DF-298C-4D0A-AF5C-1F7E66C80663}" destId="{F7FAD17B-00C2-48C1-AC65-6FC3B29BCC5F}" srcOrd="0" destOrd="0" presId="urn:microsoft.com/office/officeart/2005/8/layout/radial4"/>
    <dgm:cxn modelId="{82203281-7E8A-41BD-AC30-FDB09F72B746}" type="presOf" srcId="{E7B63677-93FA-477F-ADD9-003B3DD156EA}" destId="{13521002-2354-4720-9CF8-740AFBD76B72}" srcOrd="0" destOrd="0" presId="urn:microsoft.com/office/officeart/2005/8/layout/radial4"/>
    <dgm:cxn modelId="{D0F2EA96-D71F-43EF-8CD7-D5BA6A428F49}" type="presOf" srcId="{D0E6BBC8-7E22-4523-A123-86D87E53F16B}" destId="{1859A616-82AA-4C0B-B0C1-B9651FC1E303}" srcOrd="0" destOrd="0" presId="urn:microsoft.com/office/officeart/2005/8/layout/radial4"/>
    <dgm:cxn modelId="{C8F6A5C6-CD41-40C0-9E01-4F06CE85F2A2}" srcId="{2D7922DF-298C-4D0A-AF5C-1F7E66C80663}" destId="{7376D001-F56C-4483-AC8B-ADD0D1FFC821}" srcOrd="4" destOrd="0" parTransId="{CA05FCFB-9D1D-4035-A85C-01B211280343}" sibTransId="{0EBBDE57-4CA4-4BB2-880E-E7B7D6AC6E5B}"/>
    <dgm:cxn modelId="{DE61A99C-DEE6-4FEA-BD0B-E46B38114E9C}" type="presOf" srcId="{8DE048E9-CA85-4F76-A52A-A0938E1D83FD}" destId="{B42BFDD5-1D49-4383-A9E5-E8099054F4B1}" srcOrd="0" destOrd="0" presId="urn:microsoft.com/office/officeart/2005/8/layout/radial4"/>
    <dgm:cxn modelId="{2B095FB0-073E-4BD9-B86F-A0661A89676C}" srcId="{2D7922DF-298C-4D0A-AF5C-1F7E66C80663}" destId="{7C451684-BE38-4EA9-896C-C85F07EEA96C}" srcOrd="1" destOrd="0" parTransId="{6CB2F2B6-8FFF-4C77-969F-70021140A8A4}" sibTransId="{FE5D4967-33E9-4385-BB19-056E5A410100}"/>
    <dgm:cxn modelId="{A7680A16-D43A-429B-839F-CA84B9AAA595}" srcId="{2D7922DF-298C-4D0A-AF5C-1F7E66C80663}" destId="{5B80DB23-7ED3-40F6-9B14-02F4EFC3750D}" srcOrd="6" destOrd="0" parTransId="{EFA33022-0BC3-4619-8934-3E2C1025175D}" sibTransId="{3CEDCF53-5DFB-40AA-A583-33832447BD07}"/>
    <dgm:cxn modelId="{51BE14DB-0264-4E62-A9D2-0A3AEA8426C3}" type="presOf" srcId="{243783C5-1A9D-4AB5-8EF7-4E847B79A1C8}" destId="{C304B0E0-D7DE-4046-A608-6888F1C2B3F8}" srcOrd="0" destOrd="0" presId="urn:microsoft.com/office/officeart/2005/8/layout/radial4"/>
    <dgm:cxn modelId="{6A99A472-5563-4362-AB1C-392E535974D9}" type="presParOf" srcId="{8493A7A2-6B4B-4B92-AB83-0A1F491C9E91}" destId="{F7FAD17B-00C2-48C1-AC65-6FC3B29BCC5F}" srcOrd="0" destOrd="0" presId="urn:microsoft.com/office/officeart/2005/8/layout/radial4"/>
    <dgm:cxn modelId="{2BFDB2F9-FE8A-449E-9DDB-F003544CD177}" type="presParOf" srcId="{8493A7A2-6B4B-4B92-AB83-0A1F491C9E91}" destId="{A01A340A-412C-4630-A228-7F885B0D2796}" srcOrd="1" destOrd="0" presId="urn:microsoft.com/office/officeart/2005/8/layout/radial4"/>
    <dgm:cxn modelId="{F0948AF3-BCB6-4D47-A069-7658800F670E}" type="presParOf" srcId="{8493A7A2-6B4B-4B92-AB83-0A1F491C9E91}" destId="{743E8D53-FB81-4F9E-A40F-73D9A090C79D}" srcOrd="2" destOrd="0" presId="urn:microsoft.com/office/officeart/2005/8/layout/radial4"/>
    <dgm:cxn modelId="{87C36C68-04DD-4533-B82E-280549F6163F}" type="presParOf" srcId="{8493A7A2-6B4B-4B92-AB83-0A1F491C9E91}" destId="{B03D0B86-F798-485F-A34B-236B4823D091}" srcOrd="3" destOrd="0" presId="urn:microsoft.com/office/officeart/2005/8/layout/radial4"/>
    <dgm:cxn modelId="{72942732-1311-410B-AF5A-A21FF053B580}" type="presParOf" srcId="{8493A7A2-6B4B-4B92-AB83-0A1F491C9E91}" destId="{8F0D7E63-6D79-4FD5-B66F-9C2D92F69B91}" srcOrd="4" destOrd="0" presId="urn:microsoft.com/office/officeart/2005/8/layout/radial4"/>
    <dgm:cxn modelId="{8B869318-DC98-419A-BB92-A80DA3EE7D01}" type="presParOf" srcId="{8493A7A2-6B4B-4B92-AB83-0A1F491C9E91}" destId="{E2000690-4615-4967-8FB9-9615BCA69E76}" srcOrd="5" destOrd="0" presId="urn:microsoft.com/office/officeart/2005/8/layout/radial4"/>
    <dgm:cxn modelId="{0FA4F80B-75D1-4ECA-806F-1BF04A3701D3}" type="presParOf" srcId="{8493A7A2-6B4B-4B92-AB83-0A1F491C9E91}" destId="{13521002-2354-4720-9CF8-740AFBD76B72}" srcOrd="6" destOrd="0" presId="urn:microsoft.com/office/officeart/2005/8/layout/radial4"/>
    <dgm:cxn modelId="{8FAB3F1C-5DD2-49B2-9523-F16447ADC8B4}" type="presParOf" srcId="{8493A7A2-6B4B-4B92-AB83-0A1F491C9E91}" destId="{1859A616-82AA-4C0B-B0C1-B9651FC1E303}" srcOrd="7" destOrd="0" presId="urn:microsoft.com/office/officeart/2005/8/layout/radial4"/>
    <dgm:cxn modelId="{02BA7DB7-1796-445C-B4F1-BE3A9674B6B3}" type="presParOf" srcId="{8493A7A2-6B4B-4B92-AB83-0A1F491C9E91}" destId="{6285EB20-5A68-42AD-9B79-4F3D41C4A501}" srcOrd="8" destOrd="0" presId="urn:microsoft.com/office/officeart/2005/8/layout/radial4"/>
    <dgm:cxn modelId="{280F227E-CDF4-486D-99DC-5F9C0DA97A22}" type="presParOf" srcId="{8493A7A2-6B4B-4B92-AB83-0A1F491C9E91}" destId="{562AC685-CDFE-4035-BC7A-D11AB6C21471}" srcOrd="9" destOrd="0" presId="urn:microsoft.com/office/officeart/2005/8/layout/radial4"/>
    <dgm:cxn modelId="{CB312EE6-757D-4EAD-8604-093FB3B281EF}" type="presParOf" srcId="{8493A7A2-6B4B-4B92-AB83-0A1F491C9E91}" destId="{667BF1DA-FC7A-4A78-BAED-1931BF4639A8}" srcOrd="10" destOrd="0" presId="urn:microsoft.com/office/officeart/2005/8/layout/radial4"/>
    <dgm:cxn modelId="{7138412C-EA54-4AFB-B034-88D9FE6935E9}" type="presParOf" srcId="{8493A7A2-6B4B-4B92-AB83-0A1F491C9E91}" destId="{DA7F5194-748B-4F58-A3A9-AB34C63634C2}" srcOrd="11" destOrd="0" presId="urn:microsoft.com/office/officeart/2005/8/layout/radial4"/>
    <dgm:cxn modelId="{E398C1CC-F3D9-408E-8D39-F4709D5AF58F}" type="presParOf" srcId="{8493A7A2-6B4B-4B92-AB83-0A1F491C9E91}" destId="{B42BFDD5-1D49-4383-A9E5-E8099054F4B1}" srcOrd="12" destOrd="0" presId="urn:microsoft.com/office/officeart/2005/8/layout/radial4"/>
    <dgm:cxn modelId="{C9DEE8B3-C6D8-4C5F-B713-4D20D7FD40A2}" type="presParOf" srcId="{8493A7A2-6B4B-4B92-AB83-0A1F491C9E91}" destId="{88222D12-D099-49C0-BFE5-D2E036B8F46F}" srcOrd="13" destOrd="0" presId="urn:microsoft.com/office/officeart/2005/8/layout/radial4"/>
    <dgm:cxn modelId="{D2C28FFE-5EF3-470D-8BA5-0D6D35AF0027}" type="presParOf" srcId="{8493A7A2-6B4B-4B92-AB83-0A1F491C9E91}" destId="{88E27464-67E1-453E-9DDF-B74CBB9697E8}" srcOrd="14" destOrd="0" presId="urn:microsoft.com/office/officeart/2005/8/layout/radial4"/>
    <dgm:cxn modelId="{3A7478A5-38A4-4F2C-A650-DDD24E4F1488}" type="presParOf" srcId="{8493A7A2-6B4B-4B92-AB83-0A1F491C9E91}" destId="{E9026F9C-8C36-4684-A5F7-0FA5ABC46003}" srcOrd="15" destOrd="0" presId="urn:microsoft.com/office/officeart/2005/8/layout/radial4"/>
    <dgm:cxn modelId="{0E789990-8F61-4EC0-9F74-4282B1E2134E}" type="presParOf" srcId="{8493A7A2-6B4B-4B92-AB83-0A1F491C9E91}" destId="{C304B0E0-D7DE-4046-A608-6888F1C2B3F8}" srcOrd="16" destOrd="0" presId="urn:microsoft.com/office/officeart/2005/8/layout/radial4"/>
  </dgm:cxnLst>
  <dgm:bg>
    <a:solidFill>
      <a:srgbClr val="CCFFFF"/>
    </a:solidFill>
  </dgm:bg>
  <dgm:whole>
    <a:ln w="76200">
      <a:solidFill>
        <a:srgbClr val="227D87"/>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AD17B-00C2-48C1-AC65-6FC3B29BCC5F}">
      <dsp:nvSpPr>
        <dsp:cNvPr id="0" name=""/>
        <dsp:cNvSpPr/>
      </dsp:nvSpPr>
      <dsp:spPr>
        <a:xfrm>
          <a:off x="3262031" y="3108666"/>
          <a:ext cx="1675556" cy="12586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tx1"/>
              </a:solidFill>
            </a:rPr>
            <a:t>Áreas</a:t>
          </a:r>
          <a:r>
            <a:rPr lang="en-US" sz="2000" b="1" kern="1200" dirty="0" smtClean="0">
              <a:solidFill>
                <a:schemeClr val="tx1"/>
              </a:solidFill>
            </a:rPr>
            <a:t> de </a:t>
          </a:r>
          <a:r>
            <a:rPr lang="en-US" sz="2000" b="1" kern="1200" dirty="0" err="1" smtClean="0">
              <a:solidFill>
                <a:schemeClr val="tx1"/>
              </a:solidFill>
            </a:rPr>
            <a:t>Prioridad</a:t>
          </a:r>
          <a:r>
            <a:rPr lang="en-US" sz="2000" b="1" kern="1200" dirty="0" smtClean="0">
              <a:solidFill>
                <a:schemeClr val="tx1"/>
              </a:solidFill>
            </a:rPr>
            <a:t> </a:t>
          </a:r>
          <a:r>
            <a:rPr lang="en-US" sz="2000" b="1" kern="1200" dirty="0" err="1" smtClean="0">
              <a:solidFill>
                <a:schemeClr val="tx1"/>
              </a:solidFill>
            </a:rPr>
            <a:t>Estatal</a:t>
          </a:r>
          <a:endParaRPr lang="en-US" sz="2000" b="1" kern="1200" dirty="0">
            <a:solidFill>
              <a:schemeClr val="tx1"/>
            </a:solidFill>
          </a:endParaRPr>
        </a:p>
      </dsp:txBody>
      <dsp:txXfrm>
        <a:off x="3507410" y="3292998"/>
        <a:ext cx="1184798" cy="890031"/>
      </dsp:txXfrm>
    </dsp:sp>
    <dsp:sp modelId="{A01A340A-412C-4630-A228-7F885B0D2796}">
      <dsp:nvSpPr>
        <dsp:cNvPr id="0" name=""/>
        <dsp:cNvSpPr/>
      </dsp:nvSpPr>
      <dsp:spPr>
        <a:xfrm rot="10800000">
          <a:off x="910108" y="3499247"/>
          <a:ext cx="2222566" cy="4775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3E8D53-FB81-4F9E-A40F-73D9A090C79D}">
      <dsp:nvSpPr>
        <dsp:cNvPr id="0" name=""/>
        <dsp:cNvSpPr/>
      </dsp:nvSpPr>
      <dsp:spPr>
        <a:xfrm>
          <a:off x="323663" y="3392874"/>
          <a:ext cx="1172889" cy="6902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err="1" smtClean="0">
              <a:solidFill>
                <a:schemeClr val="tx1"/>
              </a:solidFill>
            </a:rPr>
            <a:t>Participación</a:t>
          </a:r>
          <a:r>
            <a:rPr lang="en-US" sz="1200" b="1" kern="1200" dirty="0" smtClean="0">
              <a:solidFill>
                <a:schemeClr val="tx1"/>
              </a:solidFill>
            </a:rPr>
            <a:t> de </a:t>
          </a:r>
          <a:r>
            <a:rPr lang="en-US" sz="1200" b="1" kern="1200" dirty="0" err="1" smtClean="0">
              <a:solidFill>
                <a:schemeClr val="tx1"/>
              </a:solidFill>
            </a:rPr>
            <a:t>los</a:t>
          </a:r>
          <a:r>
            <a:rPr lang="en-US" sz="1200" b="1" kern="1200" dirty="0" smtClean="0">
              <a:solidFill>
                <a:schemeClr val="tx1"/>
              </a:solidFill>
            </a:rPr>
            <a:t> </a:t>
          </a:r>
          <a:r>
            <a:rPr lang="en-US" sz="1200" b="1" kern="1200" dirty="0" err="1" smtClean="0">
              <a:solidFill>
                <a:schemeClr val="tx1"/>
              </a:solidFill>
            </a:rPr>
            <a:t>Estudiantes</a:t>
          </a:r>
          <a:endParaRPr lang="en-US" sz="1200" b="1" kern="1200" dirty="0">
            <a:solidFill>
              <a:schemeClr val="tx1"/>
            </a:solidFill>
          </a:endParaRPr>
        </a:p>
      </dsp:txBody>
      <dsp:txXfrm>
        <a:off x="343881" y="3413092"/>
        <a:ext cx="1132453" cy="649842"/>
      </dsp:txXfrm>
    </dsp:sp>
    <dsp:sp modelId="{B03D0B86-F798-485F-A34B-236B4823D091}">
      <dsp:nvSpPr>
        <dsp:cNvPr id="0" name=""/>
        <dsp:cNvSpPr/>
      </dsp:nvSpPr>
      <dsp:spPr>
        <a:xfrm rot="12342857">
          <a:off x="1113364" y="2608722"/>
          <a:ext cx="2274503" cy="4775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0D7E63-6D79-4FD5-B66F-9C2D92F69B91}">
      <dsp:nvSpPr>
        <dsp:cNvPr id="0" name=""/>
        <dsp:cNvSpPr/>
      </dsp:nvSpPr>
      <dsp:spPr>
        <a:xfrm>
          <a:off x="639543" y="1884898"/>
          <a:ext cx="1172889" cy="9383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err="1" smtClean="0">
              <a:solidFill>
                <a:schemeClr val="tx1"/>
              </a:solidFill>
            </a:rPr>
            <a:t>Servicios</a:t>
          </a:r>
          <a:r>
            <a:rPr lang="en-US" sz="1200" b="1" kern="1200" dirty="0" smtClean="0">
              <a:solidFill>
                <a:schemeClr val="tx1"/>
              </a:solidFill>
            </a:rPr>
            <a:t> </a:t>
          </a:r>
          <a:r>
            <a:rPr lang="en-US" sz="1200" b="1" kern="1200" dirty="0" err="1" smtClean="0">
              <a:solidFill>
                <a:schemeClr val="tx1"/>
              </a:solidFill>
            </a:rPr>
            <a:t>Basicos</a:t>
          </a:r>
          <a:endParaRPr lang="en-US" sz="1200" b="1" kern="1200" dirty="0">
            <a:solidFill>
              <a:schemeClr val="tx1"/>
            </a:solidFill>
          </a:endParaRPr>
        </a:p>
      </dsp:txBody>
      <dsp:txXfrm>
        <a:off x="667025" y="1912380"/>
        <a:ext cx="1117925" cy="883347"/>
      </dsp:txXfrm>
    </dsp:sp>
    <dsp:sp modelId="{E2000690-4615-4967-8FB9-9615BCA69E76}">
      <dsp:nvSpPr>
        <dsp:cNvPr id="0" name=""/>
        <dsp:cNvSpPr/>
      </dsp:nvSpPr>
      <dsp:spPr>
        <a:xfrm rot="13885714">
          <a:off x="1666459" y="1928668"/>
          <a:ext cx="2361711" cy="4775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521002-2354-4720-9CF8-740AFBD76B72}">
      <dsp:nvSpPr>
        <dsp:cNvPr id="0" name=""/>
        <dsp:cNvSpPr/>
      </dsp:nvSpPr>
      <dsp:spPr>
        <a:xfrm>
          <a:off x="1524618" y="775049"/>
          <a:ext cx="1172889" cy="9383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err="1" smtClean="0">
              <a:solidFill>
                <a:schemeClr val="tx1"/>
              </a:solidFill>
            </a:rPr>
            <a:t>Clima</a:t>
          </a:r>
          <a:r>
            <a:rPr lang="en-US" sz="1200" b="1" kern="1200" dirty="0" smtClean="0">
              <a:solidFill>
                <a:schemeClr val="tx1"/>
              </a:solidFill>
            </a:rPr>
            <a:t> </a:t>
          </a:r>
          <a:r>
            <a:rPr lang="en-US" sz="1200" b="1" kern="1200" dirty="0" err="1" smtClean="0">
              <a:solidFill>
                <a:schemeClr val="tx1"/>
              </a:solidFill>
            </a:rPr>
            <a:t>en</a:t>
          </a:r>
          <a:r>
            <a:rPr lang="en-US" sz="1200" b="1" kern="1200" dirty="0" smtClean="0">
              <a:solidFill>
                <a:schemeClr val="tx1"/>
              </a:solidFill>
            </a:rPr>
            <a:t> la </a:t>
          </a:r>
          <a:r>
            <a:rPr lang="en-US" sz="1200" b="1" kern="1200" dirty="0" err="1" smtClean="0">
              <a:solidFill>
                <a:schemeClr val="tx1"/>
              </a:solidFill>
            </a:rPr>
            <a:t>Escuela</a:t>
          </a:r>
          <a:endParaRPr lang="en-US" sz="1200" b="1" kern="1200" dirty="0">
            <a:solidFill>
              <a:schemeClr val="tx1"/>
            </a:solidFill>
          </a:endParaRPr>
        </a:p>
      </dsp:txBody>
      <dsp:txXfrm>
        <a:off x="1552100" y="802531"/>
        <a:ext cx="1117925" cy="883347"/>
      </dsp:txXfrm>
    </dsp:sp>
    <dsp:sp modelId="{1859A616-82AA-4C0B-B0C1-B9651FC1E303}">
      <dsp:nvSpPr>
        <dsp:cNvPr id="0" name=""/>
        <dsp:cNvSpPr/>
      </dsp:nvSpPr>
      <dsp:spPr>
        <a:xfrm rot="15377082">
          <a:off x="2416688" y="1566378"/>
          <a:ext cx="2422784" cy="4775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85EB20-5A68-42AD-9B79-4F3D41C4A501}">
      <dsp:nvSpPr>
        <dsp:cNvPr id="0" name=""/>
        <dsp:cNvSpPr/>
      </dsp:nvSpPr>
      <dsp:spPr>
        <a:xfrm>
          <a:off x="2754417" y="159139"/>
          <a:ext cx="1172889" cy="9383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err="1" smtClean="0">
              <a:solidFill>
                <a:schemeClr val="tx1"/>
              </a:solidFill>
            </a:rPr>
            <a:t>Logros</a:t>
          </a:r>
          <a:r>
            <a:rPr lang="en-US" sz="1200" b="1" kern="1200" dirty="0" smtClean="0">
              <a:solidFill>
                <a:schemeClr val="tx1"/>
              </a:solidFill>
            </a:rPr>
            <a:t> de </a:t>
          </a:r>
          <a:r>
            <a:rPr lang="en-US" sz="1200" b="1" kern="1200" dirty="0" err="1" smtClean="0">
              <a:solidFill>
                <a:schemeClr val="tx1"/>
              </a:solidFill>
            </a:rPr>
            <a:t>Estudiantes</a:t>
          </a:r>
          <a:endParaRPr lang="en-US" sz="1200" b="1" kern="1200" dirty="0">
            <a:solidFill>
              <a:schemeClr val="tx1"/>
            </a:solidFill>
          </a:endParaRPr>
        </a:p>
      </dsp:txBody>
      <dsp:txXfrm>
        <a:off x="2781899" y="186621"/>
        <a:ext cx="1117925" cy="883347"/>
      </dsp:txXfrm>
    </dsp:sp>
    <dsp:sp modelId="{562AC685-CDFE-4035-BC7A-D11AB6C21471}">
      <dsp:nvSpPr>
        <dsp:cNvPr id="0" name=""/>
        <dsp:cNvSpPr/>
      </dsp:nvSpPr>
      <dsp:spPr>
        <a:xfrm rot="16971429">
          <a:off x="3334605" y="1565775"/>
          <a:ext cx="2413013" cy="4775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7BF1DA-FC7A-4A78-BAED-1931BF4639A8}">
      <dsp:nvSpPr>
        <dsp:cNvPr id="0" name=""/>
        <dsp:cNvSpPr/>
      </dsp:nvSpPr>
      <dsp:spPr>
        <a:xfrm>
          <a:off x="4045675" y="50989"/>
          <a:ext cx="1527818" cy="115459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s-ES" sz="1200" b="1" kern="1200" dirty="0" smtClean="0">
              <a:solidFill>
                <a:schemeClr val="tx1"/>
              </a:solidFill>
            </a:rPr>
            <a:t>Implementación de Estándares Estatales Básicos Comunes</a:t>
          </a:r>
          <a:endParaRPr lang="en-US" sz="1200" b="1" kern="1200" dirty="0">
            <a:solidFill>
              <a:schemeClr val="tx1"/>
            </a:solidFill>
          </a:endParaRPr>
        </a:p>
      </dsp:txBody>
      <dsp:txXfrm>
        <a:off x="4079492" y="84806"/>
        <a:ext cx="1460184" cy="1086958"/>
      </dsp:txXfrm>
    </dsp:sp>
    <dsp:sp modelId="{DA7F5194-748B-4F58-A3A9-AB34C63634C2}">
      <dsp:nvSpPr>
        <dsp:cNvPr id="0" name=""/>
        <dsp:cNvSpPr/>
      </dsp:nvSpPr>
      <dsp:spPr>
        <a:xfrm rot="18668955">
          <a:off x="4240086" y="1961123"/>
          <a:ext cx="2407687" cy="4775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2BFDD5-1D49-4383-A9E5-E8099054F4B1}">
      <dsp:nvSpPr>
        <dsp:cNvPr id="0" name=""/>
        <dsp:cNvSpPr/>
      </dsp:nvSpPr>
      <dsp:spPr>
        <a:xfrm>
          <a:off x="5649641" y="824243"/>
          <a:ext cx="1172889" cy="9383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err="1" smtClean="0">
              <a:solidFill>
                <a:schemeClr val="tx1"/>
              </a:solidFill>
            </a:rPr>
            <a:t>Participación</a:t>
          </a:r>
          <a:r>
            <a:rPr lang="en-US" sz="1200" b="1" kern="1200" dirty="0" smtClean="0">
              <a:solidFill>
                <a:schemeClr val="tx1"/>
              </a:solidFill>
            </a:rPr>
            <a:t> de </a:t>
          </a:r>
          <a:r>
            <a:rPr lang="en-US" sz="1200" b="1" kern="1200" dirty="0" err="1" smtClean="0">
              <a:solidFill>
                <a:schemeClr val="tx1"/>
              </a:solidFill>
            </a:rPr>
            <a:t>los</a:t>
          </a:r>
          <a:r>
            <a:rPr lang="en-US" sz="1200" b="1" kern="1200" dirty="0" smtClean="0">
              <a:solidFill>
                <a:schemeClr val="tx1"/>
              </a:solidFill>
            </a:rPr>
            <a:t> Padres</a:t>
          </a:r>
          <a:endParaRPr lang="en-US" sz="1200" b="1" kern="1200" dirty="0">
            <a:solidFill>
              <a:schemeClr val="tx1"/>
            </a:solidFill>
          </a:endParaRPr>
        </a:p>
      </dsp:txBody>
      <dsp:txXfrm>
        <a:off x="5677123" y="851725"/>
        <a:ext cx="1117925" cy="883347"/>
      </dsp:txXfrm>
    </dsp:sp>
    <dsp:sp modelId="{88222D12-D099-49C0-BFE5-D2E036B8F46F}">
      <dsp:nvSpPr>
        <dsp:cNvPr id="0" name=""/>
        <dsp:cNvSpPr/>
      </dsp:nvSpPr>
      <dsp:spPr>
        <a:xfrm rot="20057143">
          <a:off x="4811750" y="2608722"/>
          <a:ext cx="2274503" cy="4775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E27464-67E1-453E-9DDF-B74CBB9697E8}">
      <dsp:nvSpPr>
        <dsp:cNvPr id="0" name=""/>
        <dsp:cNvSpPr/>
      </dsp:nvSpPr>
      <dsp:spPr>
        <a:xfrm>
          <a:off x="6387185" y="1884898"/>
          <a:ext cx="1172889" cy="9383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err="1" smtClean="0">
              <a:solidFill>
                <a:schemeClr val="tx1"/>
              </a:solidFill>
            </a:rPr>
            <a:t>Acceso</a:t>
          </a:r>
          <a:r>
            <a:rPr lang="en-US" sz="1200" b="1" kern="1200" dirty="0" smtClean="0">
              <a:solidFill>
                <a:schemeClr val="tx1"/>
              </a:solidFill>
            </a:rPr>
            <a:t> al </a:t>
          </a:r>
          <a:r>
            <a:rPr lang="en-US" sz="1200" b="1" kern="1200" dirty="0" err="1" smtClean="0">
              <a:solidFill>
                <a:schemeClr val="tx1"/>
              </a:solidFill>
            </a:rPr>
            <a:t>Curso</a:t>
          </a:r>
          <a:endParaRPr lang="en-US" sz="1200" b="1" kern="1200" dirty="0">
            <a:solidFill>
              <a:schemeClr val="tx1"/>
            </a:solidFill>
          </a:endParaRPr>
        </a:p>
      </dsp:txBody>
      <dsp:txXfrm>
        <a:off x="6414667" y="1912380"/>
        <a:ext cx="1117925" cy="883347"/>
      </dsp:txXfrm>
    </dsp:sp>
    <dsp:sp modelId="{E9026F9C-8C36-4684-A5F7-0FA5ABC46003}">
      <dsp:nvSpPr>
        <dsp:cNvPr id="0" name=""/>
        <dsp:cNvSpPr/>
      </dsp:nvSpPr>
      <dsp:spPr>
        <a:xfrm>
          <a:off x="5066943" y="3499247"/>
          <a:ext cx="2222566" cy="47753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04B0E0-D7DE-4046-A608-6888F1C2B3F8}">
      <dsp:nvSpPr>
        <dsp:cNvPr id="0" name=""/>
        <dsp:cNvSpPr/>
      </dsp:nvSpPr>
      <dsp:spPr>
        <a:xfrm>
          <a:off x="6703065" y="3268858"/>
          <a:ext cx="1172889" cy="9383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b="1" kern="1200" dirty="0" err="1" smtClean="0">
              <a:solidFill>
                <a:schemeClr val="tx1"/>
              </a:solidFill>
            </a:rPr>
            <a:t>Otros</a:t>
          </a:r>
          <a:r>
            <a:rPr lang="en-US" sz="1200" b="1" kern="1200" dirty="0" smtClean="0">
              <a:solidFill>
                <a:schemeClr val="tx1"/>
              </a:solidFill>
            </a:rPr>
            <a:t> </a:t>
          </a:r>
          <a:r>
            <a:rPr lang="en-US" sz="1200" b="1" kern="1200" dirty="0" err="1" smtClean="0">
              <a:solidFill>
                <a:schemeClr val="tx1"/>
              </a:solidFill>
            </a:rPr>
            <a:t>Resultados</a:t>
          </a:r>
          <a:r>
            <a:rPr lang="en-US" sz="1200" b="1" kern="1200" dirty="0" smtClean="0">
              <a:solidFill>
                <a:schemeClr val="tx1"/>
              </a:solidFill>
            </a:rPr>
            <a:t> del </a:t>
          </a:r>
          <a:r>
            <a:rPr lang="en-US" sz="1200" b="1" kern="1200" dirty="0" err="1" smtClean="0">
              <a:solidFill>
                <a:schemeClr val="tx1"/>
              </a:solidFill>
            </a:rPr>
            <a:t>Estudiante</a:t>
          </a:r>
          <a:endParaRPr lang="en-US" sz="1200" b="1" kern="1200" dirty="0">
            <a:solidFill>
              <a:schemeClr val="tx1"/>
            </a:solidFill>
          </a:endParaRPr>
        </a:p>
      </dsp:txBody>
      <dsp:txXfrm>
        <a:off x="6730547" y="3296340"/>
        <a:ext cx="1117925" cy="88334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6F5A0-423D-1C4D-8DF9-77481F763C7F}" type="datetimeFigureOut">
              <a:rPr lang="en-US" smtClean="0"/>
              <a:t>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E71424-9482-1340-BE36-50FA59C17BD8}" type="slidenum">
              <a:rPr lang="en-US" smtClean="0"/>
              <a:t>‹#›</a:t>
            </a:fld>
            <a:endParaRPr lang="en-US"/>
          </a:p>
        </p:txBody>
      </p:sp>
    </p:spTree>
    <p:extLst>
      <p:ext uri="{BB962C8B-B14F-4D97-AF65-F5344CB8AC3E}">
        <p14:creationId xmlns:p14="http://schemas.microsoft.com/office/powerpoint/2010/main" val="1512628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County</a:t>
            </a:r>
            <a:r>
              <a:rPr lang="en-US" b="1" baseline="0" dirty="0" smtClean="0"/>
              <a:t> Office LCAP will be essential two plans- one is for the student programs and the other is to the supports to the Districts that we serve.  The input that is being collected today will help inform the SDCOE student programs.</a:t>
            </a:r>
            <a:endParaRPr lang="en-US" b="1" dirty="0"/>
          </a:p>
        </p:txBody>
      </p:sp>
      <p:sp>
        <p:nvSpPr>
          <p:cNvPr id="4" name="Slide Number Placeholder 3"/>
          <p:cNvSpPr>
            <a:spLocks noGrp="1"/>
          </p:cNvSpPr>
          <p:nvPr>
            <p:ph type="sldNum" sz="quarter" idx="10"/>
          </p:nvPr>
        </p:nvSpPr>
        <p:spPr/>
        <p:txBody>
          <a:bodyPr/>
          <a:lstStyle/>
          <a:p>
            <a:fld id="{23862A5B-857C-754F-A75D-EB8ED9D278A7}" type="slidenum">
              <a:rPr lang="en-US" smtClean="0"/>
              <a:t>2</a:t>
            </a:fld>
            <a:endParaRPr lang="en-US"/>
          </a:p>
        </p:txBody>
      </p:sp>
    </p:spTree>
    <p:extLst>
      <p:ext uri="{BB962C8B-B14F-4D97-AF65-F5344CB8AC3E}">
        <p14:creationId xmlns:p14="http://schemas.microsoft.com/office/powerpoint/2010/main" val="3415272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California the amount of state funding that goes to support K-14 education depends on the overall size of the state budget. The formula to determine K-14 education’s share of California revenue is Proposition 98, which as a general rule of thumb results in approximately 40% of state revenues going towards K-14 education. The passage of Proposition 30 in 2012 increased state revenue, which helped increase funding for K-14</a:t>
            </a:r>
          </a:p>
          <a:p>
            <a:r>
              <a:rPr lang="en-US" sz="1200" b="0" i="0" u="none" strike="noStrike" kern="1200" baseline="0" dirty="0" smtClean="0">
                <a:solidFill>
                  <a:schemeClr val="tx1"/>
                </a:solidFill>
                <a:latin typeface="+mn-lt"/>
                <a:ea typeface="+mn-ea"/>
                <a:cs typeface="+mn-cs"/>
              </a:rPr>
              <a:t>Education. Another way to think about this is that Proposition 98 determines the size of the K-14 education funding pie. Prior to the passage of the Local Control Funding Formula the state divided the pie into slices for local educational agencies—that includes districts, charter schools, and county offices of education— into two categories revenue limits and categorical programs. In effect, the state told local education agencies through the former funding formula how big their slice was and what the filling would be. Now with the Local Control Funding the state slices the pie based on a relatively simple</a:t>
            </a:r>
          </a:p>
          <a:p>
            <a:r>
              <a:rPr lang="en-US" sz="1200" b="0" i="0" u="none" strike="noStrike" kern="1200" baseline="0" dirty="0" smtClean="0">
                <a:solidFill>
                  <a:schemeClr val="tx1"/>
                </a:solidFill>
                <a:latin typeface="+mn-lt"/>
                <a:ea typeface="+mn-ea"/>
                <a:cs typeface="+mn-cs"/>
              </a:rPr>
              <a:t>calculation, which funds local educational agencies the same amount per student with a handful of adjustments for grade levels and demographic characteristics such as low income students, English learners and foster youth. Also under the Local Control Funding Formula the state has largely handed over responsibility for determining the filling of each pie to local educational agencies. The expectation is that funding flexibility improves the ability of local educational agencies to meet student needs compared to the former system where the state tended to direct funding to specific activities.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Local Control Funding Formula is a major change to how California has supported local educational agencies. Through the local control funding formula the state is providing new decision making power to local educational agencies to act based on the needs they see for students. In addition, this shifts California from treating funding as an input to support students to a resource that is linked to performance expectations.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3</a:t>
            </a:fld>
            <a:endParaRPr lang="en-US"/>
          </a:p>
        </p:txBody>
      </p:sp>
    </p:spTree>
    <p:extLst>
      <p:ext uri="{BB962C8B-B14F-4D97-AF65-F5344CB8AC3E}">
        <p14:creationId xmlns:p14="http://schemas.microsoft.com/office/powerpoint/2010/main" val="115625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Important Idea is that LCFF links student performance and outcomes to the money.   LCAP is that document that shows that link.  The Local Control Funding Formula is performance focused. A key provision of the Local Control Funding Formula is that local educational agencies must</a:t>
            </a:r>
          </a:p>
          <a:p>
            <a:r>
              <a:rPr lang="en-US" sz="1200" b="0" i="0" u="none" strike="noStrike" kern="1200" baseline="0" dirty="0" smtClean="0">
                <a:solidFill>
                  <a:schemeClr val="tx1"/>
                </a:solidFill>
                <a:latin typeface="+mn-lt"/>
                <a:ea typeface="+mn-ea"/>
                <a:cs typeface="+mn-cs"/>
              </a:rPr>
              <a:t>have in place Local Control Accountability Plans that clearly show the relationship between state priorities oriented towards student outcomes and</a:t>
            </a:r>
          </a:p>
          <a:p>
            <a:r>
              <a:rPr lang="en-US" sz="1200" b="0" i="0" u="none" strike="noStrike" kern="1200" baseline="0" dirty="0" smtClean="0">
                <a:solidFill>
                  <a:schemeClr val="tx1"/>
                </a:solidFill>
                <a:latin typeface="+mn-lt"/>
                <a:ea typeface="+mn-ea"/>
                <a:cs typeface="+mn-cs"/>
              </a:rPr>
              <a:t>how state funding contributed to student success. The Local Control Funding Formula is student-focused. The Local Control funding Formula places flexibility in the hand of local educational agencies with an expectation of improved outcomes for students across a variety of measures. Student need should drive funding use in a way that fits local contexts.</a:t>
            </a:r>
            <a:endParaRPr lang="en-US" dirty="0"/>
          </a:p>
        </p:txBody>
      </p:sp>
      <p:sp>
        <p:nvSpPr>
          <p:cNvPr id="4" name="Slide Number Placeholder 3"/>
          <p:cNvSpPr>
            <a:spLocks noGrp="1"/>
          </p:cNvSpPr>
          <p:nvPr>
            <p:ph type="sldNum" sz="quarter" idx="10"/>
          </p:nvPr>
        </p:nvSpPr>
        <p:spPr/>
        <p:txBody>
          <a:bodyPr/>
          <a:lstStyle/>
          <a:p>
            <a:fld id="{23862A5B-857C-754F-A75D-EB8ED9D278A7}" type="slidenum">
              <a:rPr lang="en-US" smtClean="0"/>
              <a:t>4</a:t>
            </a:fld>
            <a:endParaRPr lang="en-US"/>
          </a:p>
        </p:txBody>
      </p:sp>
    </p:spTree>
    <p:extLst>
      <p:ext uri="{BB962C8B-B14F-4D97-AF65-F5344CB8AC3E}">
        <p14:creationId xmlns:p14="http://schemas.microsoft.com/office/powerpoint/2010/main" val="70700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862A5B-857C-754F-A75D-EB8ED9D278A7}" type="slidenum">
              <a:rPr lang="en-US" smtClean="0"/>
              <a:t>5</a:t>
            </a:fld>
            <a:endParaRPr lang="en-US"/>
          </a:p>
        </p:txBody>
      </p:sp>
    </p:spTree>
    <p:extLst>
      <p:ext uri="{BB962C8B-B14F-4D97-AF65-F5344CB8AC3E}">
        <p14:creationId xmlns:p14="http://schemas.microsoft.com/office/powerpoint/2010/main" val="3242855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CDE,</a:t>
            </a:r>
            <a:r>
              <a:rPr lang="en-US" baseline="0" dirty="0" smtClean="0"/>
              <a:t> as part of the LCAP process,</a:t>
            </a:r>
            <a:r>
              <a:rPr lang="en-US" dirty="0" smtClean="0"/>
              <a:t> is recommending defining services</a:t>
            </a:r>
            <a:r>
              <a:rPr lang="en-US" baseline="0" dirty="0" smtClean="0"/>
              <a:t> within the plan – that is, o</a:t>
            </a:r>
            <a:r>
              <a:rPr lang="en-US" dirty="0" smtClean="0"/>
              <a:t>rganizing action steps </a:t>
            </a:r>
            <a:r>
              <a:rPr lang="en-US" baseline="0" dirty="0" smtClean="0"/>
              <a:t>under some larger concept that supports serving students- not about the doing it’s about the serving.  This allows the District to move toward systems thinking and build stronger coherence.</a:t>
            </a:r>
          </a:p>
          <a:p>
            <a:endParaRPr lang="en-US" baseline="0" dirty="0" smtClean="0"/>
          </a:p>
          <a:p>
            <a:r>
              <a:rPr lang="en-US" baseline="0" dirty="0" smtClean="0"/>
              <a:t>For us, service connotes….  And reflects a Theory of Action.</a:t>
            </a:r>
            <a:endParaRPr lang="en-US" dirty="0"/>
          </a:p>
        </p:txBody>
      </p:sp>
      <p:sp>
        <p:nvSpPr>
          <p:cNvPr id="4" name="Slide Number Placeholder 3"/>
          <p:cNvSpPr>
            <a:spLocks noGrp="1"/>
          </p:cNvSpPr>
          <p:nvPr>
            <p:ph type="sldNum" sz="quarter" idx="10"/>
          </p:nvPr>
        </p:nvSpPr>
        <p:spPr/>
        <p:txBody>
          <a:bodyPr/>
          <a:lstStyle/>
          <a:p>
            <a:fld id="{8597A58F-15F3-9545-9320-983CF2A4999F}" type="slidenum">
              <a:rPr lang="en-US" smtClean="0"/>
              <a:t>6</a:t>
            </a:fld>
            <a:endParaRPr lang="en-US"/>
          </a:p>
        </p:txBody>
      </p:sp>
    </p:spTree>
    <p:extLst>
      <p:ext uri="{BB962C8B-B14F-4D97-AF65-F5344CB8AC3E}">
        <p14:creationId xmlns:p14="http://schemas.microsoft.com/office/powerpoint/2010/main" val="272415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services and the possible strategies that will</a:t>
            </a:r>
            <a:r>
              <a:rPr lang="en-US" baseline="0" dirty="0" smtClean="0"/>
              <a:t> go in the LCAP should be based on research. </a:t>
            </a:r>
            <a:endParaRPr lang="en-US" dirty="0"/>
          </a:p>
        </p:txBody>
      </p:sp>
      <p:sp>
        <p:nvSpPr>
          <p:cNvPr id="4" name="Slide Number Placeholder 3"/>
          <p:cNvSpPr>
            <a:spLocks noGrp="1"/>
          </p:cNvSpPr>
          <p:nvPr>
            <p:ph type="sldNum" sz="quarter" idx="10"/>
          </p:nvPr>
        </p:nvSpPr>
        <p:spPr/>
        <p:txBody>
          <a:bodyPr/>
          <a:lstStyle/>
          <a:p>
            <a:fld id="{6EE71424-9482-1340-BE36-50FA59C17BD8}" type="slidenum">
              <a:rPr lang="en-US" smtClean="0"/>
              <a:t>8</a:t>
            </a:fld>
            <a:endParaRPr lang="en-US"/>
          </a:p>
        </p:txBody>
      </p:sp>
    </p:spTree>
    <p:extLst>
      <p:ext uri="{BB962C8B-B14F-4D97-AF65-F5344CB8AC3E}">
        <p14:creationId xmlns:p14="http://schemas.microsoft.com/office/powerpoint/2010/main" val="155385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7A58F-15F3-9545-9320-983CF2A4999F}" type="slidenum">
              <a:rPr lang="en-US" smtClean="0"/>
              <a:t>11</a:t>
            </a:fld>
            <a:endParaRPr lang="en-US"/>
          </a:p>
        </p:txBody>
      </p:sp>
    </p:spTree>
    <p:extLst>
      <p:ext uri="{BB962C8B-B14F-4D97-AF65-F5344CB8AC3E}">
        <p14:creationId xmlns:p14="http://schemas.microsoft.com/office/powerpoint/2010/main" val="2724155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97A58F-15F3-9545-9320-983CF2A4999F}" type="slidenum">
              <a:rPr lang="en-US" smtClean="0"/>
              <a:t>12</a:t>
            </a:fld>
            <a:endParaRPr lang="en-US"/>
          </a:p>
        </p:txBody>
      </p:sp>
    </p:spTree>
    <p:extLst>
      <p:ext uri="{BB962C8B-B14F-4D97-AF65-F5344CB8AC3E}">
        <p14:creationId xmlns:p14="http://schemas.microsoft.com/office/powerpoint/2010/main" val="375061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3E95C05-9F05-3244-90D7-B038CF6A5A27}" type="datetimeFigureOut">
              <a:rPr lang="en-US" smtClean="0"/>
              <a:t>1/26/2018</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5595817-93E5-2343-9858-8F5B2A17ECD1}"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99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95C05-9F05-3244-90D7-B038CF6A5A27}"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7358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95C05-9F05-3244-90D7-B038CF6A5A27}"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135684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cxnSp>
        <p:nvCxnSpPr>
          <p:cNvPr id="5" name="Straight Connector 4"/>
          <p:cNvCxnSpPr/>
          <p:nvPr userDrawn="1"/>
        </p:nvCxnSpPr>
        <p:spPr>
          <a:xfrm>
            <a:off x="631825" y="1141413"/>
            <a:ext cx="8850313" cy="1587"/>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31824" y="574882"/>
            <a:ext cx="8054975" cy="566738"/>
          </a:xfrm>
        </p:spPr>
        <p:txBody>
          <a:bodyPr/>
          <a:lstStyle>
            <a:lvl1pPr algn="l">
              <a:defRPr sz="20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631825" y="1256099"/>
            <a:ext cx="8054974" cy="7362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126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95C05-9F05-3244-90D7-B038CF6A5A27}"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71239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E95C05-9F05-3244-90D7-B038CF6A5A27}"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95817-93E5-2343-9858-8F5B2A17ECD1}"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48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E95C05-9F05-3244-90D7-B038CF6A5A27}"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96927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E95C05-9F05-3244-90D7-B038CF6A5A27}"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860164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E95C05-9F05-3244-90D7-B038CF6A5A27}"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3217148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95C05-9F05-3244-90D7-B038CF6A5A27}"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390890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53E95C05-9F05-3244-90D7-B038CF6A5A27}"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247020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53E95C05-9F05-3244-90D7-B038CF6A5A27}"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595817-93E5-2343-9858-8F5B2A17ECD1}" type="slidenum">
              <a:rPr lang="en-US" smtClean="0"/>
              <a:t>‹#›</a:t>
            </a:fld>
            <a:endParaRPr lang="en-US"/>
          </a:p>
        </p:txBody>
      </p:sp>
    </p:spTree>
    <p:extLst>
      <p:ext uri="{BB962C8B-B14F-4D97-AF65-F5344CB8AC3E}">
        <p14:creationId xmlns:p14="http://schemas.microsoft.com/office/powerpoint/2010/main" val="404334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53E95C05-9F05-3244-90D7-B038CF6A5A27}" type="datetimeFigureOut">
              <a:rPr lang="en-US" smtClean="0"/>
              <a:t>1/26/2018</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25595817-93E5-2343-9858-8F5B2A17ECD1}" type="slidenum">
              <a:rPr lang="en-US" smtClean="0"/>
              <a:t>‹#›</a:t>
            </a:fld>
            <a:endParaRPr lang="en-US"/>
          </a:p>
        </p:txBody>
      </p:sp>
    </p:spTree>
    <p:extLst>
      <p:ext uri="{BB962C8B-B14F-4D97-AF65-F5344CB8AC3E}">
        <p14:creationId xmlns:p14="http://schemas.microsoft.com/office/powerpoint/2010/main" val="7180796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ES" dirty="0"/>
              <a:t>Entrada del Plan de Responsabilidad de Control Local</a:t>
            </a:r>
            <a:endParaRPr lang="en-US" dirty="0"/>
          </a:p>
        </p:txBody>
      </p:sp>
      <p:sp>
        <p:nvSpPr>
          <p:cNvPr id="3" name="Subtitle 2"/>
          <p:cNvSpPr>
            <a:spLocks noGrp="1"/>
          </p:cNvSpPr>
          <p:nvPr>
            <p:ph type="subTitle" idx="1"/>
          </p:nvPr>
        </p:nvSpPr>
        <p:spPr/>
        <p:txBody>
          <a:bodyPr/>
          <a:lstStyle/>
          <a:p>
            <a:r>
              <a:rPr lang="pt-BR" dirty="0"/>
              <a:t>Distrito Escolar Unificado de </a:t>
            </a:r>
            <a:r>
              <a:rPr lang="pt-BR" dirty="0" smtClean="0"/>
              <a:t>Woodland</a:t>
            </a:r>
          </a:p>
          <a:p>
            <a:r>
              <a:rPr lang="en-US" dirty="0" smtClean="0"/>
              <a:t>26 de septiembre de</a:t>
            </a:r>
            <a:r>
              <a:rPr lang="en-US" dirty="0" smtClean="0"/>
              <a:t> </a:t>
            </a:r>
            <a:r>
              <a:rPr lang="en-US" dirty="0" smtClean="0"/>
              <a:t>2017</a:t>
            </a:r>
          </a:p>
        </p:txBody>
      </p:sp>
    </p:spTree>
    <p:extLst>
      <p:ext uri="{BB962C8B-B14F-4D97-AF65-F5344CB8AC3E}">
        <p14:creationId xmlns:p14="http://schemas.microsoft.com/office/powerpoint/2010/main" val="3855836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4911" y="151625"/>
            <a:ext cx="8799226" cy="1044448"/>
          </a:xfrm>
          <a:prstGeom prst="rect">
            <a:avLst/>
          </a:prstGeom>
          <a:solidFill>
            <a:srgbClr val="CCFFFF"/>
          </a:solidFill>
          <a:ln w="76200">
            <a:solidFill>
              <a:srgbClr val="227D87"/>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pt-BR" dirty="0" smtClean="0"/>
              <a:t>Datos Requeridos para Áreas Prioritarias</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433921108"/>
              </p:ext>
            </p:extLst>
          </p:nvPr>
        </p:nvGraphicFramePr>
        <p:xfrm>
          <a:off x="134911" y="1282899"/>
          <a:ext cx="4272197" cy="2434573"/>
        </p:xfrm>
        <a:graphic>
          <a:graphicData uri="http://schemas.openxmlformats.org/drawingml/2006/table">
            <a:tbl>
              <a:tblPr/>
              <a:tblGrid>
                <a:gridCol w="4272197">
                  <a:extLst>
                    <a:ext uri="{9D8B030D-6E8A-4147-A177-3AD203B41FA5}">
                      <a16:colId xmlns:a16="http://schemas.microsoft.com/office/drawing/2014/main" val="4008695069"/>
                    </a:ext>
                  </a:extLst>
                </a:gridCol>
              </a:tblGrid>
              <a:tr h="2434573">
                <a:tc>
                  <a:txBody>
                    <a:bodyPr/>
                    <a:lstStyle/>
                    <a:p>
                      <a:r>
                        <a:rPr lang="es-MX" sz="1350" b="1" u="sng" kern="1200" dirty="0" smtClean="0">
                          <a:solidFill>
                            <a:schemeClr val="tx1"/>
                          </a:solidFill>
                          <a:effectLst/>
                          <a:latin typeface="+mn-lt"/>
                          <a:ea typeface="+mn-ea"/>
                          <a:cs typeface="+mn-cs"/>
                        </a:rPr>
                        <a:t>Logro de Estudiante</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Rendimiento en pruebas estandarizadas</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Puntuación en API</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Porcentaje de Listo para la Universidad y la Carrera</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Porcentaje de estudiantes EL que son Reclasificados</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Porcentaje de estudiantes con puntaje de 3 o más en AP</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Porcentaje de estudiantes determinado preparado para la universidad por EAP</a:t>
                      </a:r>
                      <a:endParaRPr lang="en-US" sz="1350" kern="1200" dirty="0" smtClean="0">
                        <a:solidFill>
                          <a:schemeClr val="tx1"/>
                        </a:solidFill>
                        <a:effectLst/>
                        <a:latin typeface="+mn-lt"/>
                        <a:ea typeface="+mn-ea"/>
                        <a:cs typeface="+mn-cs"/>
                      </a:endParaRP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FFFF"/>
                    </a:solidFill>
                  </a:tcPr>
                </a:tc>
                <a:extLst>
                  <a:ext uri="{0D108BD9-81ED-4DB2-BD59-A6C34878D82A}">
                    <a16:rowId xmlns:a16="http://schemas.microsoft.com/office/drawing/2014/main" val="226584218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508395607"/>
              </p:ext>
            </p:extLst>
          </p:nvPr>
        </p:nvGraphicFramePr>
        <p:xfrm>
          <a:off x="134911" y="3841615"/>
          <a:ext cx="4272196" cy="1531620"/>
        </p:xfrm>
        <a:graphic>
          <a:graphicData uri="http://schemas.openxmlformats.org/drawingml/2006/table">
            <a:tbl>
              <a:tblPr/>
              <a:tblGrid>
                <a:gridCol w="4272196">
                  <a:extLst>
                    <a:ext uri="{9D8B030D-6E8A-4147-A177-3AD203B41FA5}">
                      <a16:colId xmlns:a16="http://schemas.microsoft.com/office/drawing/2014/main" val="3493438553"/>
                    </a:ext>
                  </a:extLst>
                </a:gridCol>
              </a:tblGrid>
              <a:tr h="1236429">
                <a:tc>
                  <a:txBody>
                    <a:bodyPr/>
                    <a:lstStyle/>
                    <a:p>
                      <a:r>
                        <a:rPr lang="es-MX" sz="1350" b="1" u="sng" kern="1200" dirty="0" smtClean="0">
                          <a:solidFill>
                            <a:schemeClr val="tx1"/>
                          </a:solidFill>
                          <a:effectLst/>
                          <a:latin typeface="+mn-lt"/>
                          <a:ea typeface="+mn-ea"/>
                          <a:cs typeface="+mn-cs"/>
                        </a:rPr>
                        <a:t>Participación de los Estudiantes</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Tasas de asistencia escolar</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Tasas de absentismo crónico</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Tasas de deserción en la escuela media</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Tasas de deserción escolar</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Tasas de graduación de la escuela secundaria</a:t>
                      </a:r>
                      <a:endParaRPr lang="en-US" sz="1350" kern="1200" dirty="0" smtClean="0">
                        <a:solidFill>
                          <a:schemeClr val="tx1"/>
                        </a:solidFill>
                        <a:effectLst/>
                        <a:latin typeface="+mn-lt"/>
                        <a:ea typeface="+mn-ea"/>
                        <a:cs typeface="+mn-cs"/>
                      </a:endParaRP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FFFF"/>
                    </a:solidFill>
                  </a:tcPr>
                </a:tc>
                <a:extLst>
                  <a:ext uri="{0D108BD9-81ED-4DB2-BD59-A6C34878D82A}">
                    <a16:rowId xmlns:a16="http://schemas.microsoft.com/office/drawing/2014/main" val="288049961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598303997"/>
              </p:ext>
            </p:extLst>
          </p:nvPr>
        </p:nvGraphicFramePr>
        <p:xfrm>
          <a:off x="134912" y="5434595"/>
          <a:ext cx="4272197" cy="1393755"/>
        </p:xfrm>
        <a:graphic>
          <a:graphicData uri="http://schemas.openxmlformats.org/drawingml/2006/table">
            <a:tbl>
              <a:tblPr/>
              <a:tblGrid>
                <a:gridCol w="4272197">
                  <a:extLst>
                    <a:ext uri="{9D8B030D-6E8A-4147-A177-3AD203B41FA5}">
                      <a16:colId xmlns:a16="http://schemas.microsoft.com/office/drawing/2014/main" val="1519210436"/>
                    </a:ext>
                  </a:extLst>
                </a:gridCol>
              </a:tblGrid>
              <a:tr h="1393755">
                <a:tc>
                  <a:txBody>
                    <a:bodyPr/>
                    <a:lstStyle/>
                    <a:p>
                      <a:r>
                        <a:rPr lang="es-MX" sz="1350" b="1" u="sng" kern="1200" dirty="0" smtClean="0">
                          <a:solidFill>
                            <a:schemeClr val="tx1"/>
                          </a:solidFill>
                          <a:effectLst/>
                          <a:latin typeface="+mn-lt"/>
                          <a:ea typeface="+mn-ea"/>
                          <a:cs typeface="+mn-cs"/>
                        </a:rPr>
                        <a:t>Otros Resultados del Estudiante</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Otros indicadores del rendimiento estudiantil en las áreas de estudio requeridas. Puede incluir el rendimiento en otros exámenes.</a:t>
                      </a:r>
                      <a:endParaRPr lang="en-US" sz="1350" kern="1200" dirty="0" smtClean="0">
                        <a:solidFill>
                          <a:schemeClr val="tx1"/>
                        </a:solidFill>
                        <a:effectLst/>
                        <a:latin typeface="+mn-lt"/>
                        <a:ea typeface="+mn-ea"/>
                        <a:cs typeface="+mn-cs"/>
                      </a:endParaRP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FFFF"/>
                    </a:solidFill>
                  </a:tcPr>
                </a:tc>
                <a:extLst>
                  <a:ext uri="{0D108BD9-81ED-4DB2-BD59-A6C34878D82A}">
                    <a16:rowId xmlns:a16="http://schemas.microsoft.com/office/drawing/2014/main" val="47939467"/>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919790469"/>
              </p:ext>
            </p:extLst>
          </p:nvPr>
        </p:nvGraphicFramePr>
        <p:xfrm>
          <a:off x="4557010" y="1303539"/>
          <a:ext cx="4377127" cy="914400"/>
        </p:xfrm>
        <a:graphic>
          <a:graphicData uri="http://schemas.openxmlformats.org/drawingml/2006/table">
            <a:tbl>
              <a:tblPr/>
              <a:tblGrid>
                <a:gridCol w="4377127">
                  <a:extLst>
                    <a:ext uri="{9D8B030D-6E8A-4147-A177-3AD203B41FA5}">
                      <a16:colId xmlns:a16="http://schemas.microsoft.com/office/drawing/2014/main" val="2954924631"/>
                    </a:ext>
                  </a:extLst>
                </a:gridCol>
              </a:tblGrid>
              <a:tr h="905433">
                <a:tc>
                  <a:txBody>
                    <a:bodyPr/>
                    <a:lstStyle/>
                    <a:p>
                      <a:r>
                        <a:rPr lang="es-MX" sz="1350" b="1" u="sng" kern="1200" dirty="0" smtClean="0">
                          <a:solidFill>
                            <a:schemeClr val="tx1"/>
                          </a:solidFill>
                          <a:effectLst/>
                          <a:latin typeface="+mn-lt"/>
                          <a:ea typeface="+mn-ea"/>
                          <a:cs typeface="+mn-cs"/>
                        </a:rPr>
                        <a:t>Involucramiento de los Padres</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Esfuerzos para buscar la opinión de los padres</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Promoción de la participación de los padres</a:t>
                      </a:r>
                      <a:endParaRPr lang="en-US" sz="1350" kern="1200" dirty="0" smtClean="0">
                        <a:solidFill>
                          <a:schemeClr val="tx1"/>
                        </a:solidFill>
                        <a:effectLst/>
                        <a:latin typeface="+mn-lt"/>
                        <a:ea typeface="+mn-ea"/>
                        <a:cs typeface="+mn-cs"/>
                      </a:endParaRP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FFFF"/>
                    </a:solidFill>
                  </a:tcPr>
                </a:tc>
                <a:extLst>
                  <a:ext uri="{0D108BD9-81ED-4DB2-BD59-A6C34878D82A}">
                    <a16:rowId xmlns:a16="http://schemas.microsoft.com/office/drawing/2014/main" val="212544489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50819321"/>
              </p:ext>
            </p:extLst>
          </p:nvPr>
        </p:nvGraphicFramePr>
        <p:xfrm>
          <a:off x="4557010" y="2304766"/>
          <a:ext cx="4377127" cy="1325880"/>
        </p:xfrm>
        <a:graphic>
          <a:graphicData uri="http://schemas.openxmlformats.org/drawingml/2006/table">
            <a:tbl>
              <a:tblPr/>
              <a:tblGrid>
                <a:gridCol w="4377127">
                  <a:extLst>
                    <a:ext uri="{9D8B030D-6E8A-4147-A177-3AD203B41FA5}">
                      <a16:colId xmlns:a16="http://schemas.microsoft.com/office/drawing/2014/main" val="4122487940"/>
                    </a:ext>
                  </a:extLst>
                </a:gridCol>
              </a:tblGrid>
              <a:tr h="1104097">
                <a:tc>
                  <a:txBody>
                    <a:bodyPr/>
                    <a:lstStyle/>
                    <a:p>
                      <a:r>
                        <a:rPr lang="es-MX" sz="1350" b="1" u="sng" kern="1200" dirty="0" smtClean="0">
                          <a:solidFill>
                            <a:schemeClr val="tx1"/>
                          </a:solidFill>
                          <a:effectLst/>
                          <a:latin typeface="+mn-lt"/>
                          <a:ea typeface="+mn-ea"/>
                          <a:cs typeface="+mn-cs"/>
                        </a:rPr>
                        <a:t>Servicios </a:t>
                      </a:r>
                      <a:r>
                        <a:rPr lang="es-MX" sz="1350" b="1" u="sng" kern="1200" dirty="0" err="1" smtClean="0">
                          <a:solidFill>
                            <a:schemeClr val="tx1"/>
                          </a:solidFill>
                          <a:effectLst/>
                          <a:latin typeface="+mn-lt"/>
                          <a:ea typeface="+mn-ea"/>
                          <a:cs typeface="+mn-cs"/>
                        </a:rPr>
                        <a:t>Basicos</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Tasa de mala asignación del maestro</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Acceso de los alumnos al material de instrucción alineado a los estándares</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Instalaciones en buen estado</a:t>
                      </a:r>
                      <a:endParaRPr lang="en-US" sz="1350" kern="1200" dirty="0" smtClean="0">
                        <a:solidFill>
                          <a:schemeClr val="tx1"/>
                        </a:solidFill>
                        <a:effectLst/>
                        <a:latin typeface="+mn-lt"/>
                        <a:ea typeface="+mn-ea"/>
                        <a:cs typeface="+mn-cs"/>
                      </a:endParaRP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FFFF"/>
                    </a:solidFill>
                  </a:tcPr>
                </a:tc>
                <a:extLst>
                  <a:ext uri="{0D108BD9-81ED-4DB2-BD59-A6C34878D82A}">
                    <a16:rowId xmlns:a16="http://schemas.microsoft.com/office/drawing/2014/main" val="3227450715"/>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558751002"/>
              </p:ext>
            </p:extLst>
          </p:nvPr>
        </p:nvGraphicFramePr>
        <p:xfrm>
          <a:off x="4557010" y="3717473"/>
          <a:ext cx="4377127" cy="914400"/>
        </p:xfrm>
        <a:graphic>
          <a:graphicData uri="http://schemas.openxmlformats.org/drawingml/2006/table">
            <a:tbl>
              <a:tblPr/>
              <a:tblGrid>
                <a:gridCol w="4377127">
                  <a:extLst>
                    <a:ext uri="{9D8B030D-6E8A-4147-A177-3AD203B41FA5}">
                      <a16:colId xmlns:a16="http://schemas.microsoft.com/office/drawing/2014/main" val="3071771942"/>
                    </a:ext>
                  </a:extLst>
                </a:gridCol>
              </a:tblGrid>
              <a:tr h="719616">
                <a:tc>
                  <a:txBody>
                    <a:bodyPr/>
                    <a:lstStyle/>
                    <a:p>
                      <a:r>
                        <a:rPr lang="es-MX" sz="1350" b="1" u="sng" kern="1200" dirty="0" smtClean="0">
                          <a:solidFill>
                            <a:schemeClr val="tx1"/>
                          </a:solidFill>
                          <a:effectLst/>
                          <a:latin typeface="+mn-lt"/>
                          <a:ea typeface="+mn-ea"/>
                          <a:cs typeface="+mn-cs"/>
                        </a:rPr>
                        <a:t>Implementación de </a:t>
                      </a:r>
                      <a:r>
                        <a:rPr lang="es-MX" sz="1350" b="1" u="sng" kern="1200" dirty="0" err="1" smtClean="0">
                          <a:solidFill>
                            <a:schemeClr val="tx1"/>
                          </a:solidFill>
                          <a:effectLst/>
                          <a:latin typeface="+mn-lt"/>
                          <a:ea typeface="+mn-ea"/>
                          <a:cs typeface="+mn-cs"/>
                        </a:rPr>
                        <a:t>Common</a:t>
                      </a:r>
                      <a:r>
                        <a:rPr lang="es-MX" sz="1350" b="1" u="sng" kern="1200" dirty="0" smtClean="0">
                          <a:solidFill>
                            <a:schemeClr val="tx1"/>
                          </a:solidFill>
                          <a:effectLst/>
                          <a:latin typeface="+mn-lt"/>
                          <a:ea typeface="+mn-ea"/>
                          <a:cs typeface="+mn-cs"/>
                        </a:rPr>
                        <a:t> Core</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Implementación de Estándares Estatales Comunes para todos los estudiantes, incluido EL</a:t>
                      </a:r>
                      <a:endParaRPr lang="en-US" sz="1350" kern="1200" dirty="0" smtClean="0">
                        <a:solidFill>
                          <a:schemeClr val="tx1"/>
                        </a:solidFill>
                        <a:effectLst/>
                        <a:latin typeface="+mn-lt"/>
                        <a:ea typeface="+mn-ea"/>
                        <a:cs typeface="+mn-cs"/>
                      </a:endParaRP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FFFF"/>
                    </a:solidFill>
                  </a:tcPr>
                </a:tc>
                <a:extLst>
                  <a:ext uri="{0D108BD9-81ED-4DB2-BD59-A6C34878D82A}">
                    <a16:rowId xmlns:a16="http://schemas.microsoft.com/office/drawing/2014/main" val="752434555"/>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398319074"/>
              </p:ext>
            </p:extLst>
          </p:nvPr>
        </p:nvGraphicFramePr>
        <p:xfrm>
          <a:off x="4557010" y="4727666"/>
          <a:ext cx="4377127" cy="914400"/>
        </p:xfrm>
        <a:graphic>
          <a:graphicData uri="http://schemas.openxmlformats.org/drawingml/2006/table">
            <a:tbl>
              <a:tblPr/>
              <a:tblGrid>
                <a:gridCol w="4377127">
                  <a:extLst>
                    <a:ext uri="{9D8B030D-6E8A-4147-A177-3AD203B41FA5}">
                      <a16:colId xmlns:a16="http://schemas.microsoft.com/office/drawing/2014/main" val="3710418040"/>
                    </a:ext>
                  </a:extLst>
                </a:gridCol>
              </a:tblGrid>
              <a:tr h="713764">
                <a:tc>
                  <a:txBody>
                    <a:bodyPr/>
                    <a:lstStyle/>
                    <a:p>
                      <a:r>
                        <a:rPr lang="es-MX" sz="1350" b="1" u="sng" kern="1200" dirty="0" smtClean="0">
                          <a:solidFill>
                            <a:schemeClr val="tx1"/>
                          </a:solidFill>
                          <a:effectLst/>
                          <a:latin typeface="+mn-lt"/>
                          <a:ea typeface="+mn-ea"/>
                          <a:cs typeface="+mn-cs"/>
                        </a:rPr>
                        <a:t>Acceso al Curso</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Acceso e inscripción de estudiantes en todas las áreas de estudio requeridas</a:t>
                      </a:r>
                      <a:endParaRPr lang="en-US" sz="1350" kern="1200" dirty="0" smtClean="0">
                        <a:solidFill>
                          <a:schemeClr val="tx1"/>
                        </a:solidFill>
                        <a:effectLst/>
                        <a:latin typeface="+mn-lt"/>
                        <a:ea typeface="+mn-ea"/>
                        <a:cs typeface="+mn-cs"/>
                      </a:endParaRP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FFFF"/>
                    </a:solidFill>
                  </a:tcPr>
                </a:tc>
                <a:extLst>
                  <a:ext uri="{0D108BD9-81ED-4DB2-BD59-A6C34878D82A}">
                    <a16:rowId xmlns:a16="http://schemas.microsoft.com/office/drawing/2014/main" val="160927313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479250702"/>
              </p:ext>
            </p:extLst>
          </p:nvPr>
        </p:nvGraphicFramePr>
        <p:xfrm>
          <a:off x="4557010" y="5737860"/>
          <a:ext cx="4377127" cy="1120140"/>
        </p:xfrm>
        <a:graphic>
          <a:graphicData uri="http://schemas.openxmlformats.org/drawingml/2006/table">
            <a:tbl>
              <a:tblPr/>
              <a:tblGrid>
                <a:gridCol w="4377127">
                  <a:extLst>
                    <a:ext uri="{9D8B030D-6E8A-4147-A177-3AD203B41FA5}">
                      <a16:colId xmlns:a16="http://schemas.microsoft.com/office/drawing/2014/main" val="678063762"/>
                    </a:ext>
                  </a:extLst>
                </a:gridCol>
              </a:tblGrid>
              <a:tr h="767871">
                <a:tc>
                  <a:txBody>
                    <a:bodyPr/>
                    <a:lstStyle/>
                    <a:p>
                      <a:r>
                        <a:rPr lang="es-MX" sz="1350" b="1" u="sng" kern="1200" dirty="0" smtClean="0">
                          <a:solidFill>
                            <a:schemeClr val="tx1"/>
                          </a:solidFill>
                          <a:effectLst/>
                          <a:latin typeface="+mn-lt"/>
                          <a:ea typeface="+mn-ea"/>
                          <a:cs typeface="+mn-cs"/>
                        </a:rPr>
                        <a:t>Clima Escolar</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Tasas de suspensión estudiantil</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Tasas de expulsión de estudiantes</a:t>
                      </a:r>
                      <a:endParaRPr lang="en-US" sz="135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es-MX" sz="1350" kern="1200" dirty="0" smtClean="0">
                          <a:solidFill>
                            <a:schemeClr val="tx1"/>
                          </a:solidFill>
                          <a:effectLst/>
                          <a:latin typeface="+mn-lt"/>
                          <a:ea typeface="+mn-ea"/>
                          <a:cs typeface="+mn-cs"/>
                        </a:rPr>
                        <a:t>Otras medidas</a:t>
                      </a:r>
                      <a:endParaRPr lang="en-US" sz="1350" kern="1200" dirty="0" smtClean="0">
                        <a:solidFill>
                          <a:schemeClr val="tx1"/>
                        </a:solidFill>
                        <a:effectLst/>
                        <a:latin typeface="+mn-lt"/>
                        <a:ea typeface="+mn-ea"/>
                        <a:cs typeface="+mn-cs"/>
                      </a:endParaRPr>
                    </a:p>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CCFFFF"/>
                    </a:solidFill>
                  </a:tcPr>
                </a:tc>
                <a:extLst>
                  <a:ext uri="{0D108BD9-81ED-4DB2-BD59-A6C34878D82A}">
                    <a16:rowId xmlns:a16="http://schemas.microsoft.com/office/drawing/2014/main" val="3674597379"/>
                  </a:ext>
                </a:extLst>
              </a:tr>
            </a:tbl>
          </a:graphicData>
        </a:graphic>
      </p:graphicFrame>
    </p:spTree>
    <p:extLst>
      <p:ext uri="{BB962C8B-B14F-4D97-AF65-F5344CB8AC3E}">
        <p14:creationId xmlns:p14="http://schemas.microsoft.com/office/powerpoint/2010/main" val="3715821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311889"/>
            <a:ext cx="7406640" cy="1356360"/>
          </a:xfrm>
        </p:spPr>
        <p:txBody>
          <a:bodyPr/>
          <a:lstStyle/>
          <a:p>
            <a:r>
              <a:rPr lang="en-US" dirty="0" err="1" smtClean="0"/>
              <a:t>Proceso</a:t>
            </a:r>
            <a:endParaRPr lang="en-US" dirty="0"/>
          </a:p>
        </p:txBody>
      </p:sp>
      <p:sp>
        <p:nvSpPr>
          <p:cNvPr id="3" name="Content Placeholder 2"/>
          <p:cNvSpPr>
            <a:spLocks noGrp="1"/>
          </p:cNvSpPr>
          <p:nvPr>
            <p:ph idx="1"/>
          </p:nvPr>
        </p:nvSpPr>
        <p:spPr>
          <a:xfrm>
            <a:off x="857250" y="1345018"/>
            <a:ext cx="7404653" cy="4038600"/>
          </a:xfrm>
        </p:spPr>
        <p:txBody>
          <a:bodyPr>
            <a:normAutofit/>
          </a:bodyPr>
          <a:lstStyle/>
          <a:p>
            <a:r>
              <a:rPr lang="es-ES" sz="3200" dirty="0"/>
              <a:t>La información se recoge del personal, estudiantes, administradores, padres y grupos de interesados a través de encuestas y reuniones </a:t>
            </a:r>
            <a:r>
              <a:rPr lang="es-ES" sz="3200" dirty="0" smtClean="0"/>
              <a:t>facilitadas</a:t>
            </a:r>
          </a:p>
          <a:p>
            <a:r>
              <a:rPr lang="es-ES" sz="3200" dirty="0"/>
              <a:t>El LCAP se desarrolla y se consideran los insumos en el desarrollo del plan</a:t>
            </a:r>
            <a:endParaRPr lang="en-US" sz="3200" dirty="0" smtClean="0"/>
          </a:p>
        </p:txBody>
      </p:sp>
      <p:pic>
        <p:nvPicPr>
          <p:cNvPr id="4" name="Picture 3" descr="&lt;strong&gt;Cycle&lt;/strong&gt; by lmproul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7542" y="3816447"/>
            <a:ext cx="2011672" cy="2052726"/>
          </a:xfrm>
          <a:prstGeom prst="rect">
            <a:avLst/>
          </a:prstGeom>
        </p:spPr>
      </p:pic>
    </p:spTree>
    <p:extLst>
      <p:ext uri="{BB962C8B-B14F-4D97-AF65-F5344CB8AC3E}">
        <p14:creationId xmlns:p14="http://schemas.microsoft.com/office/powerpoint/2010/main" val="28037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Plan de </a:t>
            </a:r>
            <a:r>
              <a:rPr lang="es-ES" dirty="0" smtClean="0"/>
              <a:t>Revisión </a:t>
            </a:r>
            <a:r>
              <a:rPr lang="es-ES" dirty="0"/>
              <a:t>de </a:t>
            </a:r>
            <a:r>
              <a:rPr lang="es-ES" dirty="0" smtClean="0"/>
              <a:t>Datos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03631142"/>
              </p:ext>
            </p:extLst>
          </p:nvPr>
        </p:nvGraphicFramePr>
        <p:xfrm>
          <a:off x="1003005" y="1938197"/>
          <a:ext cx="6982046" cy="3466519"/>
        </p:xfrm>
        <a:graphic>
          <a:graphicData uri="http://schemas.openxmlformats.org/drawingml/2006/table">
            <a:tbl>
              <a:tblPr firstRow="1" bandRow="1">
                <a:tableStyleId>{5C22544A-7EE6-4342-B048-85BDC9FD1C3A}</a:tableStyleId>
              </a:tblPr>
              <a:tblGrid>
                <a:gridCol w="3491023">
                  <a:extLst>
                    <a:ext uri="{9D8B030D-6E8A-4147-A177-3AD203B41FA5}">
                      <a16:colId xmlns:a16="http://schemas.microsoft.com/office/drawing/2014/main" val="2534264695"/>
                    </a:ext>
                  </a:extLst>
                </a:gridCol>
                <a:gridCol w="3491023">
                  <a:extLst>
                    <a:ext uri="{9D8B030D-6E8A-4147-A177-3AD203B41FA5}">
                      <a16:colId xmlns:a16="http://schemas.microsoft.com/office/drawing/2014/main" val="996416173"/>
                    </a:ext>
                  </a:extLst>
                </a:gridCol>
              </a:tblGrid>
              <a:tr h="675955">
                <a:tc>
                  <a:txBody>
                    <a:bodyPr/>
                    <a:lstStyle/>
                    <a:p>
                      <a:r>
                        <a:rPr lang="es-ES" sz="1800" dirty="0" smtClean="0"/>
                        <a:t>Fecha de la reunión (Junta Directiva de WJUSD)</a:t>
                      </a:r>
                      <a:endParaRPr lang="en-US" sz="1800" dirty="0"/>
                    </a:p>
                  </a:txBody>
                  <a:tcPr/>
                </a:tc>
                <a:tc>
                  <a:txBody>
                    <a:bodyPr/>
                    <a:lstStyle/>
                    <a:p>
                      <a:r>
                        <a:rPr lang="en-US" sz="1800" dirty="0" smtClean="0"/>
                        <a:t>Meta/</a:t>
                      </a:r>
                      <a:r>
                        <a:rPr lang="en-US" sz="1800" dirty="0" err="1" smtClean="0"/>
                        <a:t>Datos</a:t>
                      </a:r>
                      <a:endParaRPr lang="en-US" sz="1800" dirty="0"/>
                    </a:p>
                  </a:txBody>
                  <a:tcPr/>
                </a:tc>
                <a:extLst>
                  <a:ext uri="{0D108BD9-81ED-4DB2-BD59-A6C34878D82A}">
                    <a16:rowId xmlns:a16="http://schemas.microsoft.com/office/drawing/2014/main" val="2069422335"/>
                  </a:ext>
                </a:extLst>
              </a:tr>
              <a:tr h="538759">
                <a:tc>
                  <a:txBody>
                    <a:bodyPr/>
                    <a:lstStyle/>
                    <a:p>
                      <a:r>
                        <a:rPr lang="en-US" sz="1800" dirty="0" smtClean="0"/>
                        <a:t>Septiembre</a:t>
                      </a:r>
                      <a:r>
                        <a:rPr lang="en-US" sz="1800" baseline="0" dirty="0" smtClean="0"/>
                        <a:t> </a:t>
                      </a:r>
                      <a:endParaRPr lang="en-US" sz="1800" dirty="0"/>
                    </a:p>
                  </a:txBody>
                  <a:tcPr/>
                </a:tc>
                <a:tc>
                  <a:txBody>
                    <a:bodyPr/>
                    <a:lstStyle/>
                    <a:p>
                      <a:r>
                        <a:rPr lang="en-US" sz="1800" baseline="0" dirty="0" smtClean="0"/>
                        <a:t>Meta 1/</a:t>
                      </a:r>
                      <a:r>
                        <a:rPr lang="en-US" sz="1800" baseline="0" dirty="0" err="1" smtClean="0"/>
                        <a:t>Evaluaciones</a:t>
                      </a:r>
                      <a:r>
                        <a:rPr lang="en-US" sz="1800" baseline="0" dirty="0" smtClean="0"/>
                        <a:t> del Distrito Local</a:t>
                      </a:r>
                      <a:endParaRPr lang="en-US" sz="1800" dirty="0"/>
                    </a:p>
                  </a:txBody>
                  <a:tcPr/>
                </a:tc>
                <a:extLst>
                  <a:ext uri="{0D108BD9-81ED-4DB2-BD59-A6C34878D82A}">
                    <a16:rowId xmlns:a16="http://schemas.microsoft.com/office/drawing/2014/main" val="3897349885"/>
                  </a:ext>
                </a:extLst>
              </a:tr>
              <a:tr h="544914">
                <a:tc>
                  <a:txBody>
                    <a:bodyPr/>
                    <a:lstStyle/>
                    <a:p>
                      <a:r>
                        <a:rPr lang="en-US" sz="1800" dirty="0" err="1" smtClean="0"/>
                        <a:t>Octubre</a:t>
                      </a:r>
                      <a:endParaRPr lang="en-US" sz="1800" dirty="0"/>
                    </a:p>
                  </a:txBody>
                  <a:tcPr/>
                </a:tc>
                <a:tc>
                  <a:txBody>
                    <a:bodyPr/>
                    <a:lstStyle/>
                    <a:p>
                      <a:r>
                        <a:rPr lang="en-US" sz="1800" dirty="0" smtClean="0"/>
                        <a:t>Meta </a:t>
                      </a:r>
                      <a:r>
                        <a:rPr lang="en-US" sz="1800" dirty="0" smtClean="0"/>
                        <a:t>2/ </a:t>
                      </a:r>
                      <a:r>
                        <a:rPr lang="en-US" sz="1800" dirty="0" err="1" smtClean="0"/>
                        <a:t>Tasa</a:t>
                      </a:r>
                      <a:r>
                        <a:rPr lang="en-US" sz="1800" dirty="0" smtClean="0"/>
                        <a:t> de </a:t>
                      </a:r>
                      <a:r>
                        <a:rPr lang="en-US" sz="1800" dirty="0" err="1" smtClean="0"/>
                        <a:t>Graduación</a:t>
                      </a:r>
                      <a:endParaRPr lang="en-US" sz="1800" dirty="0"/>
                    </a:p>
                  </a:txBody>
                  <a:tcPr/>
                </a:tc>
                <a:extLst>
                  <a:ext uri="{0D108BD9-81ED-4DB2-BD59-A6C34878D82A}">
                    <a16:rowId xmlns:a16="http://schemas.microsoft.com/office/drawing/2014/main" val="309311903"/>
                  </a:ext>
                </a:extLst>
              </a:tr>
              <a:tr h="536721">
                <a:tc>
                  <a:txBody>
                    <a:bodyPr/>
                    <a:lstStyle/>
                    <a:p>
                      <a:r>
                        <a:rPr lang="en-US" sz="1800" dirty="0" err="1" smtClean="0"/>
                        <a:t>Noviembre</a:t>
                      </a:r>
                      <a:endParaRPr lang="en-US" sz="1800" dirty="0"/>
                    </a:p>
                  </a:txBody>
                  <a:tcPr/>
                </a:tc>
                <a:tc>
                  <a:txBody>
                    <a:bodyPr/>
                    <a:lstStyle/>
                    <a:p>
                      <a:r>
                        <a:rPr lang="en-US" sz="1800" baseline="0" dirty="0" smtClean="0"/>
                        <a:t>Meta </a:t>
                      </a:r>
                      <a:r>
                        <a:rPr lang="en-US" sz="1800" baseline="0" dirty="0" smtClean="0"/>
                        <a:t>3/ </a:t>
                      </a:r>
                      <a:r>
                        <a:rPr lang="en-US" sz="1800" baseline="0" dirty="0" err="1" smtClean="0"/>
                        <a:t>Tasa</a:t>
                      </a:r>
                      <a:r>
                        <a:rPr lang="en-US" sz="1800" baseline="0" dirty="0" smtClean="0"/>
                        <a:t> de </a:t>
                      </a:r>
                      <a:r>
                        <a:rPr lang="en-US" sz="1800" baseline="0" dirty="0" err="1" smtClean="0"/>
                        <a:t>Suspensión</a:t>
                      </a:r>
                      <a:endParaRPr lang="en-US" sz="1800" dirty="0"/>
                    </a:p>
                  </a:txBody>
                  <a:tcPr/>
                </a:tc>
                <a:extLst>
                  <a:ext uri="{0D108BD9-81ED-4DB2-BD59-A6C34878D82A}">
                    <a16:rowId xmlns:a16="http://schemas.microsoft.com/office/drawing/2014/main" val="1020093099"/>
                  </a:ext>
                </a:extLst>
              </a:tr>
              <a:tr h="656431">
                <a:tc>
                  <a:txBody>
                    <a:bodyPr/>
                    <a:lstStyle/>
                    <a:p>
                      <a:r>
                        <a:rPr lang="en-US" sz="1800" dirty="0" err="1" smtClean="0"/>
                        <a:t>Deciembre</a:t>
                      </a:r>
                      <a:endParaRPr lang="en-US" sz="1800" dirty="0"/>
                    </a:p>
                  </a:txBody>
                  <a:tcPr/>
                </a:tc>
                <a:tc>
                  <a:txBody>
                    <a:bodyPr/>
                    <a:lstStyle/>
                    <a:p>
                      <a:r>
                        <a:rPr lang="en-US" sz="1800" dirty="0" smtClean="0"/>
                        <a:t>Meta </a:t>
                      </a:r>
                      <a:r>
                        <a:rPr lang="en-US" sz="1800" dirty="0" smtClean="0"/>
                        <a:t>4/ </a:t>
                      </a:r>
                      <a:r>
                        <a:rPr lang="es-ES" sz="1800" dirty="0" smtClean="0"/>
                        <a:t>Reclasificación de Aprendices de Inglés</a:t>
                      </a:r>
                      <a:endParaRPr lang="en-US" sz="1800" dirty="0"/>
                    </a:p>
                  </a:txBody>
                  <a:tcPr/>
                </a:tc>
                <a:extLst>
                  <a:ext uri="{0D108BD9-81ED-4DB2-BD59-A6C34878D82A}">
                    <a16:rowId xmlns:a16="http://schemas.microsoft.com/office/drawing/2014/main" val="1616904054"/>
                  </a:ext>
                </a:extLst>
              </a:tr>
              <a:tr h="412418">
                <a:tc>
                  <a:txBody>
                    <a:bodyPr/>
                    <a:lstStyle/>
                    <a:p>
                      <a:r>
                        <a:rPr lang="en-US" sz="1800" dirty="0" err="1" smtClean="0"/>
                        <a:t>Enero</a:t>
                      </a:r>
                      <a:endParaRPr lang="en-US" sz="1800" dirty="0"/>
                    </a:p>
                  </a:txBody>
                  <a:tcPr/>
                </a:tc>
                <a:tc>
                  <a:txBody>
                    <a:bodyPr/>
                    <a:lstStyle/>
                    <a:p>
                      <a:r>
                        <a:rPr lang="en-US" sz="1800" baseline="0" dirty="0" smtClean="0"/>
                        <a:t>Meta </a:t>
                      </a:r>
                      <a:r>
                        <a:rPr lang="en-US" sz="1800" baseline="0" dirty="0" smtClean="0"/>
                        <a:t>5/ </a:t>
                      </a:r>
                      <a:r>
                        <a:rPr lang="en-US" sz="1800" baseline="0" dirty="0" err="1" smtClean="0"/>
                        <a:t>Encuesta</a:t>
                      </a:r>
                      <a:r>
                        <a:rPr lang="en-US" sz="1800" baseline="0" dirty="0" smtClean="0"/>
                        <a:t> de </a:t>
                      </a:r>
                      <a:r>
                        <a:rPr lang="en-US" sz="1800" baseline="0" dirty="0" err="1" smtClean="0"/>
                        <a:t>Niños</a:t>
                      </a:r>
                      <a:r>
                        <a:rPr lang="en-US" sz="1800" baseline="0" dirty="0" smtClean="0"/>
                        <a:t> </a:t>
                      </a:r>
                      <a:r>
                        <a:rPr lang="en-US" sz="1800" baseline="0" dirty="0" err="1" smtClean="0"/>
                        <a:t>Sanos</a:t>
                      </a:r>
                      <a:endParaRPr lang="en-US" sz="1800" dirty="0"/>
                    </a:p>
                  </a:txBody>
                  <a:tcPr/>
                </a:tc>
                <a:extLst>
                  <a:ext uri="{0D108BD9-81ED-4DB2-BD59-A6C34878D82A}">
                    <a16:rowId xmlns:a16="http://schemas.microsoft.com/office/drawing/2014/main" val="3832805427"/>
                  </a:ext>
                </a:extLst>
              </a:tr>
            </a:tbl>
          </a:graphicData>
        </a:graphic>
      </p:graphicFrame>
    </p:spTree>
    <p:extLst>
      <p:ext uri="{BB962C8B-B14F-4D97-AF65-F5344CB8AC3E}">
        <p14:creationId xmlns:p14="http://schemas.microsoft.com/office/powerpoint/2010/main" val="3030281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
            </a:r>
            <a:r>
              <a:rPr lang="en-US" dirty="0" err="1" smtClean="0"/>
              <a:t>Preguntas</a:t>
            </a:r>
            <a:r>
              <a:rPr lang="en-US" dirty="0" smtClean="0"/>
              <a: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2055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Plan de Responsabilidad de Control Local </a:t>
            </a:r>
            <a:r>
              <a:rPr lang="es-ES" dirty="0" smtClean="0"/>
              <a:t>2017-20 de WJUSD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8361618"/>
              </p:ext>
            </p:extLst>
          </p:nvPr>
        </p:nvGraphicFramePr>
        <p:xfrm>
          <a:off x="359764" y="2129589"/>
          <a:ext cx="8364510" cy="4178300"/>
        </p:xfrm>
        <a:graphic>
          <a:graphicData uri="http://schemas.openxmlformats.org/drawingml/2006/table">
            <a:tbl>
              <a:tblPr firstRow="1" bandRow="1">
                <a:tableStyleId>{5C22544A-7EE6-4342-B048-85BDC9FD1C3A}</a:tableStyleId>
              </a:tblPr>
              <a:tblGrid>
                <a:gridCol w="4182255">
                  <a:extLst>
                    <a:ext uri="{9D8B030D-6E8A-4147-A177-3AD203B41FA5}">
                      <a16:colId xmlns:a16="http://schemas.microsoft.com/office/drawing/2014/main" val="20000"/>
                    </a:ext>
                  </a:extLst>
                </a:gridCol>
                <a:gridCol w="4182255">
                  <a:extLst>
                    <a:ext uri="{9D8B030D-6E8A-4147-A177-3AD203B41FA5}">
                      <a16:colId xmlns:a16="http://schemas.microsoft.com/office/drawing/2014/main" val="20001"/>
                    </a:ext>
                  </a:extLst>
                </a:gridCol>
              </a:tblGrid>
              <a:tr h="208915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2089150">
                <a:tc>
                  <a:txBody>
                    <a:bodyPr/>
                    <a:lstStyle/>
                    <a:p>
                      <a:pPr algn="ctr"/>
                      <a:r>
                        <a:rPr lang="es-ES" b="1" u="sng" dirty="0" smtClean="0"/>
                        <a:t>Apoyos para escuelas y programas</a:t>
                      </a:r>
                    </a:p>
                    <a:p>
                      <a:pPr algn="ctr"/>
                      <a:endParaRPr lang="es-ES" b="1" u="sng" dirty="0" smtClean="0"/>
                    </a:p>
                    <a:p>
                      <a:pPr algn="ctr"/>
                      <a:r>
                        <a:rPr lang="es-ES" b="0" u="none" dirty="0" smtClean="0"/>
                        <a:t>Metas del Distrito</a:t>
                      </a:r>
                    </a:p>
                    <a:p>
                      <a:pPr algn="ctr"/>
                      <a:r>
                        <a:rPr lang="es-ES" b="0" u="none" dirty="0" smtClean="0"/>
                        <a:t>Equidad y acceso</a:t>
                      </a:r>
                    </a:p>
                    <a:p>
                      <a:pPr algn="ctr"/>
                      <a:r>
                        <a:rPr lang="es-ES" b="0" u="none" dirty="0" smtClean="0"/>
                        <a:t>Análisis de brechas y prioridades</a:t>
                      </a:r>
                    </a:p>
                    <a:p>
                      <a:pPr algn="ctr"/>
                      <a:r>
                        <a:rPr lang="es-ES" b="0" u="none" dirty="0" smtClean="0"/>
                        <a:t>Enfoque instruccional</a:t>
                      </a:r>
                    </a:p>
                    <a:p>
                      <a:pPr algn="ctr"/>
                      <a:r>
                        <a:rPr lang="es-ES" b="0" u="none" dirty="0" smtClean="0"/>
                        <a:t>Plan individual para el rendimiento estudiantil</a:t>
                      </a:r>
                      <a:endParaRPr lang="en-US" b="0" u="none" baseline="0" dirty="0" smtClean="0"/>
                    </a:p>
                  </a:txBody>
                  <a:tcPr/>
                </a:tc>
                <a:tc>
                  <a:txBody>
                    <a:bodyPr/>
                    <a:lstStyle/>
                    <a:p>
                      <a:pPr algn="ctr"/>
                      <a:r>
                        <a:rPr lang="es-ES" b="1" u="sng" dirty="0" smtClean="0"/>
                        <a:t>Ayudas para estudiantes y familias</a:t>
                      </a:r>
                    </a:p>
                    <a:p>
                      <a:pPr algn="ctr"/>
                      <a:endParaRPr lang="es-ES" b="1" u="sng" dirty="0" smtClean="0"/>
                    </a:p>
                    <a:p>
                      <a:pPr algn="ctr"/>
                      <a:r>
                        <a:rPr lang="es-ES" b="0" u="none" dirty="0" smtClean="0"/>
                        <a:t>Apoyo para estudiantes de crianza temporal y sin hogar</a:t>
                      </a:r>
                    </a:p>
                    <a:p>
                      <a:pPr algn="ctr"/>
                      <a:r>
                        <a:rPr lang="es-ES" b="0" u="none" dirty="0" smtClean="0"/>
                        <a:t>Chromebooks 1:1 y acceso inalámbrico</a:t>
                      </a:r>
                    </a:p>
                    <a:p>
                      <a:pPr algn="ctr"/>
                      <a:r>
                        <a:rPr lang="es-ES" b="0" u="none" dirty="0" smtClean="0"/>
                        <a:t>Servicios de asesoramiento</a:t>
                      </a:r>
                    </a:p>
                    <a:p>
                      <a:pPr algn="ctr"/>
                      <a:r>
                        <a:rPr lang="es-ES" b="0" u="none" dirty="0" smtClean="0"/>
                        <a:t>Compromiso familiar</a:t>
                      </a:r>
                    </a:p>
                    <a:p>
                      <a:pPr algn="ctr"/>
                      <a:r>
                        <a:rPr lang="es-ES" b="0" u="none" dirty="0" smtClean="0"/>
                        <a:t>Proyecto principal</a:t>
                      </a:r>
                      <a:endParaRPr lang="en-US" b="0" u="none" dirty="0"/>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2267647"/>
            <a:ext cx="3223431" cy="17476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0692" y="2267647"/>
            <a:ext cx="3443198" cy="1747661"/>
          </a:xfrm>
          <a:prstGeom prst="rect">
            <a:avLst/>
          </a:prstGeom>
        </p:spPr>
      </p:pic>
    </p:spTree>
    <p:extLst>
      <p:ext uri="{BB962C8B-B14F-4D97-AF65-F5344CB8AC3E}">
        <p14:creationId xmlns:p14="http://schemas.microsoft.com/office/powerpoint/2010/main" val="245158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Revisando la Fórmula de Financiamiento de Control Local (LCFF)</a:t>
            </a:r>
            <a:endParaRPr lang="en-US" dirty="0"/>
          </a:p>
        </p:txBody>
      </p:sp>
      <p:sp>
        <p:nvSpPr>
          <p:cNvPr id="3" name="Content Placeholder 2"/>
          <p:cNvSpPr>
            <a:spLocks noGrp="1"/>
          </p:cNvSpPr>
          <p:nvPr>
            <p:ph type="body" sz="half" idx="2"/>
          </p:nvPr>
        </p:nvSpPr>
        <p:spPr/>
        <p:txBody>
          <a:bodyPr>
            <a:normAutofit/>
          </a:bodyPr>
          <a:lstStyle/>
          <a:p>
            <a:r>
              <a:rPr lang="es-ES" dirty="0"/>
              <a:t>Simplifica enormemente los fondos estatales para las agencias educativas locales (LEA)</a:t>
            </a:r>
            <a:endParaRPr lang="en-US" dirty="0" smtClean="0"/>
          </a:p>
        </p:txBody>
      </p:sp>
      <p:sp>
        <p:nvSpPr>
          <p:cNvPr id="6" name="TextBox 5"/>
          <p:cNvSpPr txBox="1"/>
          <p:nvPr/>
        </p:nvSpPr>
        <p:spPr>
          <a:xfrm>
            <a:off x="304800" y="4572000"/>
            <a:ext cx="2133600" cy="646331"/>
          </a:xfrm>
          <a:prstGeom prst="rect">
            <a:avLst/>
          </a:prstGeom>
          <a:noFill/>
        </p:spPr>
        <p:txBody>
          <a:bodyPr wrap="square" rtlCol="0">
            <a:spAutoFit/>
          </a:bodyPr>
          <a:lstStyle/>
          <a:p>
            <a:pPr algn="ctr"/>
            <a:r>
              <a:rPr lang="es-ES" dirty="0"/>
              <a:t>Por cantidad de base por estudiante</a:t>
            </a:r>
            <a:endParaRPr lang="en-US" dirty="0"/>
          </a:p>
        </p:txBody>
      </p:sp>
      <p:sp>
        <p:nvSpPr>
          <p:cNvPr id="7" name="Plus 6"/>
          <p:cNvSpPr/>
          <p:nvPr/>
        </p:nvSpPr>
        <p:spPr>
          <a:xfrm>
            <a:off x="2209800" y="3188732"/>
            <a:ext cx="1016000" cy="1066800"/>
          </a:xfrm>
          <a:prstGeom prst="mathPlus">
            <a:avLst>
              <a:gd name="adj1" fmla="val 4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02063" y="3633271"/>
            <a:ext cx="2133600" cy="369332"/>
          </a:xfrm>
          <a:prstGeom prst="rect">
            <a:avLst/>
          </a:prstGeom>
          <a:noFill/>
        </p:spPr>
        <p:txBody>
          <a:bodyPr wrap="square" rtlCol="0">
            <a:spAutoFit/>
          </a:bodyPr>
          <a:lstStyle/>
          <a:p>
            <a:pPr algn="ctr"/>
            <a:r>
              <a:rPr lang="en-US" dirty="0" err="1"/>
              <a:t>Nivel</a:t>
            </a:r>
            <a:r>
              <a:rPr lang="en-US" dirty="0"/>
              <a:t> de </a:t>
            </a:r>
            <a:r>
              <a:rPr lang="en-US" dirty="0" err="1"/>
              <a:t>grado</a:t>
            </a:r>
            <a:endParaRPr lang="en-US" dirty="0"/>
          </a:p>
        </p:txBody>
      </p:sp>
      <p:sp>
        <p:nvSpPr>
          <p:cNvPr id="12" name="TextBox 11"/>
          <p:cNvSpPr txBox="1"/>
          <p:nvPr/>
        </p:nvSpPr>
        <p:spPr>
          <a:xfrm>
            <a:off x="3276600" y="5181600"/>
            <a:ext cx="3200400" cy="1200329"/>
          </a:xfrm>
          <a:prstGeom prst="rect">
            <a:avLst/>
          </a:prstGeom>
          <a:noFill/>
        </p:spPr>
        <p:txBody>
          <a:bodyPr wrap="square" rtlCol="0">
            <a:spAutoFit/>
          </a:bodyPr>
          <a:lstStyle/>
          <a:p>
            <a:pPr algn="ctr"/>
            <a:r>
              <a:rPr lang="es-ES" dirty="0"/>
              <a:t>¿Datos demográficos? (Bajos ingresos, Aprendices de inglés, </a:t>
            </a:r>
            <a:r>
              <a:rPr lang="es-ES" dirty="0" smtClean="0"/>
              <a:t>y/o </a:t>
            </a:r>
            <a:r>
              <a:rPr lang="es-ES" dirty="0"/>
              <a:t>jóvenes de crianza temporal)</a:t>
            </a:r>
            <a:endParaRPr lang="en-US" dirty="0"/>
          </a:p>
        </p:txBody>
      </p:sp>
      <p:sp>
        <p:nvSpPr>
          <p:cNvPr id="14" name="TextBox 13"/>
          <p:cNvSpPr txBox="1"/>
          <p:nvPr/>
        </p:nvSpPr>
        <p:spPr>
          <a:xfrm>
            <a:off x="3602532" y="1812112"/>
            <a:ext cx="2133600" cy="369332"/>
          </a:xfrm>
          <a:prstGeom prst="rect">
            <a:avLst/>
          </a:prstGeom>
          <a:noFill/>
        </p:spPr>
        <p:txBody>
          <a:bodyPr wrap="square" rtlCol="0">
            <a:spAutoFit/>
          </a:bodyPr>
          <a:lstStyle/>
          <a:p>
            <a:pPr algn="ctr"/>
            <a:r>
              <a:rPr lang="en-US" b="1" dirty="0"/>
              <a:t>AJUSTES</a:t>
            </a:r>
            <a:endParaRPr lang="en-US" b="1" dirty="0"/>
          </a:p>
        </p:txBody>
      </p:sp>
      <p:sp>
        <p:nvSpPr>
          <p:cNvPr id="15" name="Left Bracket 14"/>
          <p:cNvSpPr/>
          <p:nvPr/>
        </p:nvSpPr>
        <p:spPr>
          <a:xfrm>
            <a:off x="3251172" y="2113002"/>
            <a:ext cx="406428" cy="398299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eft Bracket 15"/>
          <p:cNvSpPr/>
          <p:nvPr/>
        </p:nvSpPr>
        <p:spPr>
          <a:xfrm flipH="1">
            <a:off x="5994372" y="2113002"/>
            <a:ext cx="406428" cy="398299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Equal 16"/>
          <p:cNvSpPr/>
          <p:nvPr/>
        </p:nvSpPr>
        <p:spPr>
          <a:xfrm>
            <a:off x="6477000" y="3505200"/>
            <a:ext cx="762000" cy="457200"/>
          </a:xfrm>
          <a:prstGeom prst="mathEqual">
            <a:avLst>
              <a:gd name="adj1" fmla="val 10345"/>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7010400" y="3124200"/>
            <a:ext cx="2133600" cy="1015663"/>
          </a:xfrm>
          <a:prstGeom prst="rect">
            <a:avLst/>
          </a:prstGeom>
          <a:noFill/>
        </p:spPr>
        <p:txBody>
          <a:bodyPr wrap="square" rtlCol="0">
            <a:spAutoFit/>
          </a:bodyPr>
          <a:lstStyle/>
          <a:p>
            <a:pPr algn="ctr"/>
            <a:r>
              <a:rPr lang="en-US" sz="6000" b="1" dirty="0" smtClean="0">
                <a:solidFill>
                  <a:schemeClr val="accent1"/>
                </a:solidFill>
              </a:rPr>
              <a:t>$</a:t>
            </a:r>
            <a:endParaRPr lang="en-US" sz="6000" dirty="0"/>
          </a:p>
        </p:txBody>
      </p:sp>
      <p:sp>
        <p:nvSpPr>
          <p:cNvPr id="21" name="TextBox 3"/>
          <p:cNvSpPr txBox="1">
            <a:spLocks noChangeArrowheads="1"/>
          </p:cNvSpPr>
          <p:nvPr/>
        </p:nvSpPr>
        <p:spPr bwMode="auto">
          <a:xfrm>
            <a:off x="8305800" y="6488113"/>
            <a:ext cx="609600" cy="369332"/>
          </a:xfrm>
          <a:prstGeom prst="rect">
            <a:avLst/>
          </a:prstGeom>
          <a:noFill/>
          <a:ln w="9525">
            <a:noFill/>
            <a:miter lim="800000"/>
            <a:headEnd/>
            <a:tailEnd/>
          </a:ln>
        </p:spPr>
        <p:txBody>
          <a:bodyPr wrap="square">
            <a:spAutoFit/>
          </a:bodyPr>
          <a:lstStyle/>
          <a:p>
            <a:pPr algn="r"/>
            <a:r>
              <a:rPr lang="en-US" b="1" dirty="0" smtClean="0">
                <a:latin typeface="Arial Narrow" pitchFamily="34" charset="0"/>
              </a:rPr>
              <a:t>11</a:t>
            </a:r>
            <a:endParaRPr lang="en-US" b="1" dirty="0">
              <a:latin typeface="Arial Narrow" pitchFamily="34" charset="0"/>
            </a:endParaRPr>
          </a:p>
        </p:txBody>
      </p:sp>
      <p:pic>
        <p:nvPicPr>
          <p:cNvPr id="1026" name="Picture 2"/>
          <p:cNvPicPr>
            <a:picLocks noChangeAspect="1" noChangeArrowheads="1"/>
          </p:cNvPicPr>
          <p:nvPr/>
        </p:nvPicPr>
        <p:blipFill>
          <a:blip r:embed="rId3"/>
          <a:srcRect/>
          <a:stretch>
            <a:fillRect/>
          </a:stretch>
        </p:blipFill>
        <p:spPr bwMode="auto">
          <a:xfrm>
            <a:off x="964924" y="3124200"/>
            <a:ext cx="800100" cy="13874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3810000" y="2193925"/>
            <a:ext cx="2125663" cy="13874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3901450" y="3899645"/>
            <a:ext cx="1997075" cy="1303337"/>
          </a:xfrm>
          <a:prstGeom prst="rect">
            <a:avLst/>
          </a:prstGeom>
          <a:noFill/>
          <a:ln w="9525">
            <a:noFill/>
            <a:miter lim="800000"/>
            <a:headEnd/>
            <a:tailEnd/>
          </a:ln>
          <a:effectLst/>
        </p:spPr>
      </p:pic>
    </p:spTree>
    <p:extLst>
      <p:ext uri="{BB962C8B-B14F-4D97-AF65-F5344CB8AC3E}">
        <p14:creationId xmlns:p14="http://schemas.microsoft.com/office/powerpoint/2010/main" val="37320047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ey-Bag-copy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 y="1676329"/>
            <a:ext cx="3156257" cy="3532116"/>
          </a:xfrm>
          <a:prstGeom prst="rect">
            <a:avLst/>
          </a:prstGeom>
        </p:spPr>
      </p:pic>
      <p:sp>
        <p:nvSpPr>
          <p:cNvPr id="6" name="Rectangle 5"/>
          <p:cNvSpPr/>
          <p:nvPr/>
        </p:nvSpPr>
        <p:spPr>
          <a:xfrm>
            <a:off x="2676933" y="3328639"/>
            <a:ext cx="2763898" cy="707886"/>
          </a:xfrm>
          <a:prstGeom prst="rect">
            <a:avLst/>
          </a:prstGeom>
          <a:noFill/>
        </p:spPr>
        <p:txBody>
          <a:bodyPr wrap="none" lIns="91440" tIns="45720" rIns="91440" bIns="45720">
            <a:spAutoFit/>
          </a:bodyPr>
          <a:lstStyle/>
          <a:p>
            <a:pPr algn="ct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Vinculado</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4"/>
          <a:stretch>
            <a:fillRect/>
          </a:stretch>
        </p:blipFill>
        <p:spPr>
          <a:xfrm>
            <a:off x="5407544" y="2202379"/>
            <a:ext cx="3492500" cy="2324100"/>
          </a:xfrm>
          <a:prstGeom prst="rect">
            <a:avLst/>
          </a:prstGeom>
        </p:spPr>
      </p:pic>
    </p:spTree>
    <p:extLst>
      <p:ext uri="{BB962C8B-B14F-4D97-AF65-F5344CB8AC3E}">
        <p14:creationId xmlns:p14="http://schemas.microsoft.com/office/powerpoint/2010/main" val="3072349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Grandes </a:t>
            </a:r>
            <a:r>
              <a:rPr lang="en-US" dirty="0" smtClean="0"/>
              <a:t>ideas de LCAP</a:t>
            </a:r>
            <a:endParaRPr lang="en-US" dirty="0"/>
          </a:p>
        </p:txBody>
      </p:sp>
      <p:sp>
        <p:nvSpPr>
          <p:cNvPr id="3" name="Content Placeholder 2"/>
          <p:cNvSpPr>
            <a:spLocks noGrp="1"/>
          </p:cNvSpPr>
          <p:nvPr>
            <p:ph idx="1"/>
          </p:nvPr>
        </p:nvSpPr>
        <p:spPr>
          <a:xfrm>
            <a:off x="609600" y="1600200"/>
            <a:ext cx="7924800" cy="4114800"/>
          </a:xfrm>
          <a:prstGeom prst="rect">
            <a:avLst/>
          </a:prstGeom>
        </p:spPr>
        <p:txBody>
          <a:bodyPr>
            <a:normAutofit fontScale="92500"/>
          </a:bodyPr>
          <a:lstStyle/>
          <a:p>
            <a:r>
              <a:rPr lang="es-ES" sz="2800" dirty="0"/>
              <a:t>LCAP es un plan de 3 años, destinado a ser un proceso iterativo, basado en datos y centrado en el </a:t>
            </a:r>
            <a:r>
              <a:rPr lang="es-ES" sz="2800" dirty="0" smtClean="0"/>
              <a:t>estudiante</a:t>
            </a:r>
          </a:p>
          <a:p>
            <a:r>
              <a:rPr lang="es-ES" sz="2800" dirty="0"/>
              <a:t>El LCAP trata sobre los objetivos y lo que se necesita lograr y el presupuesto está alineado con esos </a:t>
            </a:r>
            <a:r>
              <a:rPr lang="es-ES" sz="2800" dirty="0" smtClean="0"/>
              <a:t>objetivos</a:t>
            </a:r>
          </a:p>
          <a:p>
            <a:r>
              <a:rPr lang="es-ES" sz="2800" dirty="0"/>
              <a:t>Financie lo que más contribuye al </a:t>
            </a:r>
            <a:r>
              <a:rPr lang="es-ES" sz="2800" dirty="0" smtClean="0"/>
              <a:t>desempeño</a:t>
            </a:r>
          </a:p>
          <a:p>
            <a:r>
              <a:rPr lang="es-ES" sz="2800" dirty="0"/>
              <a:t>El desarrollo del LCAP es en consulta con los grupos de partes </a:t>
            </a:r>
            <a:r>
              <a:rPr lang="es-ES" sz="2800" dirty="0" smtClean="0"/>
              <a:t>interesadas</a:t>
            </a:r>
          </a:p>
          <a:p>
            <a:r>
              <a:rPr lang="es-ES" sz="2800" dirty="0"/>
              <a:t>LCAP se tomará para aprobación de la Junta en junio</a:t>
            </a:r>
            <a:endParaRPr lang="en-US" sz="2800" dirty="0"/>
          </a:p>
        </p:txBody>
      </p:sp>
    </p:spTree>
    <p:extLst>
      <p:ext uri="{BB962C8B-B14F-4D97-AF65-F5344CB8AC3E}">
        <p14:creationId xmlns:p14="http://schemas.microsoft.com/office/powerpoint/2010/main" val="12151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Qué</a:t>
            </a:r>
            <a:r>
              <a:rPr lang="en-US" dirty="0"/>
              <a:t> </a:t>
            </a:r>
            <a:r>
              <a:rPr lang="en-US" dirty="0" err="1"/>
              <a:t>es</a:t>
            </a:r>
            <a:r>
              <a:rPr lang="en-US" dirty="0"/>
              <a:t> un </a:t>
            </a:r>
            <a:r>
              <a:rPr lang="en-US" dirty="0" err="1"/>
              <a:t>servicio</a:t>
            </a:r>
            <a:r>
              <a:rPr lang="en-US" dirty="0"/>
              <a:t>?</a:t>
            </a:r>
            <a:endParaRPr lang="en-US" dirty="0"/>
          </a:p>
        </p:txBody>
      </p:sp>
      <p:sp>
        <p:nvSpPr>
          <p:cNvPr id="3" name="Content Placeholder 2"/>
          <p:cNvSpPr>
            <a:spLocks noGrp="1"/>
          </p:cNvSpPr>
          <p:nvPr>
            <p:ph idx="1"/>
          </p:nvPr>
        </p:nvSpPr>
        <p:spPr/>
        <p:txBody>
          <a:bodyPr>
            <a:normAutofit/>
          </a:bodyPr>
          <a:lstStyle/>
          <a:p>
            <a:r>
              <a:rPr lang="es-ES" sz="2400" dirty="0"/>
              <a:t>El servicio connota una categoría de acciones coordinadas / coherentes que lograrán sus objetivos de mejorar el aprendizaje de los estudiantes.</a:t>
            </a:r>
            <a:endParaRPr lang="en-US" sz="2400" dirty="0" smtClean="0"/>
          </a:p>
          <a:p>
            <a:r>
              <a:rPr lang="es-ES" sz="2400" dirty="0"/>
              <a:t>El servicio refleja una Teoría de la </a:t>
            </a:r>
            <a:r>
              <a:rPr lang="es-ES" sz="2400" dirty="0" smtClean="0"/>
              <a:t>Acción:</a:t>
            </a:r>
          </a:p>
          <a:p>
            <a:pPr marL="34290" indent="0">
              <a:buNone/>
            </a:pPr>
            <a:r>
              <a:rPr lang="es-ES" i="1" dirty="0">
                <a:solidFill>
                  <a:srgbClr val="FF0000"/>
                </a:solidFill>
              </a:rPr>
              <a:t>Si proporcionamos un entorno de aprendizaje personalizado, los estudiantes se volverán resistentes, acelerarán su aprendizaje y se irán preparados para la universidad y la carrera.</a:t>
            </a:r>
            <a:endParaRPr lang="en-US" sz="2000" i="1" dirty="0">
              <a:solidFill>
                <a:srgbClr val="FF0000"/>
              </a:solidFill>
            </a:endParaRPr>
          </a:p>
        </p:txBody>
      </p:sp>
    </p:spTree>
    <p:extLst>
      <p:ext uri="{BB962C8B-B14F-4D97-AF65-F5344CB8AC3E}">
        <p14:creationId xmlns:p14="http://schemas.microsoft.com/office/powerpoint/2010/main" val="307618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44500"/>
            <a:ext cx="7406640" cy="1356360"/>
          </a:xfrm>
        </p:spPr>
        <p:txBody>
          <a:bodyPr>
            <a:normAutofit/>
          </a:bodyPr>
          <a:lstStyle/>
          <a:p>
            <a:r>
              <a:rPr lang="en-US" sz="3600" b="1" dirty="0" err="1" smtClean="0"/>
              <a:t>Servicios</a:t>
            </a:r>
            <a:endParaRPr lang="en-US" sz="3600" b="1" dirty="0"/>
          </a:p>
        </p:txBody>
      </p:sp>
      <p:sp>
        <p:nvSpPr>
          <p:cNvPr id="3" name="Content Placeholder 2"/>
          <p:cNvSpPr>
            <a:spLocks noGrp="1"/>
          </p:cNvSpPr>
          <p:nvPr>
            <p:ph idx="1"/>
          </p:nvPr>
        </p:nvSpPr>
        <p:spPr>
          <a:xfrm>
            <a:off x="445770" y="1310978"/>
            <a:ext cx="8229600" cy="5097206"/>
          </a:xfrm>
        </p:spPr>
        <p:txBody>
          <a:bodyPr>
            <a:normAutofit fontScale="77500" lnSpcReduction="20000"/>
          </a:bodyPr>
          <a:lstStyle/>
          <a:p>
            <a:pPr marL="457200" lvl="1" indent="0">
              <a:buNone/>
            </a:pPr>
            <a:endParaRPr lang="en-US" sz="3000" dirty="0" smtClean="0"/>
          </a:p>
          <a:p>
            <a:pPr marL="0" indent="0">
              <a:buNone/>
            </a:pPr>
            <a:r>
              <a:rPr lang="en-US" sz="3000" b="1" dirty="0" err="1" smtClean="0">
                <a:solidFill>
                  <a:srgbClr val="FF0000"/>
                </a:solidFill>
              </a:rPr>
              <a:t>Equidad</a:t>
            </a:r>
            <a:r>
              <a:rPr lang="en-US" sz="3000" b="1" dirty="0" smtClean="0">
                <a:solidFill>
                  <a:srgbClr val="FF0000"/>
                </a:solidFill>
              </a:rPr>
              <a:t> y </a:t>
            </a:r>
            <a:r>
              <a:rPr lang="en-US" sz="3000" b="1" dirty="0" err="1" smtClean="0">
                <a:solidFill>
                  <a:srgbClr val="FF0000"/>
                </a:solidFill>
              </a:rPr>
              <a:t>Acceso</a:t>
            </a:r>
            <a:endParaRPr lang="en-US" sz="3000" b="1" dirty="0" smtClean="0">
              <a:solidFill>
                <a:srgbClr val="FF0000"/>
              </a:solidFill>
            </a:endParaRPr>
          </a:p>
          <a:p>
            <a:pPr lvl="1">
              <a:buFont typeface="Wingdings" charset="2"/>
              <a:buChar char=""/>
            </a:pPr>
            <a:r>
              <a:rPr lang="es-ES" sz="3000" dirty="0"/>
              <a:t>Los sistemas de datos proporcionan datos en tiempo real</a:t>
            </a:r>
          </a:p>
          <a:p>
            <a:pPr lvl="1">
              <a:buFont typeface="Wingdings" charset="2"/>
              <a:buChar char=""/>
            </a:pPr>
            <a:r>
              <a:rPr lang="es-ES" sz="3000" dirty="0"/>
              <a:t>Currículo riguroso con elección</a:t>
            </a:r>
          </a:p>
          <a:p>
            <a:pPr lvl="1">
              <a:buFont typeface="Wingdings" charset="2"/>
              <a:buChar char=""/>
            </a:pPr>
            <a:r>
              <a:rPr lang="es-ES" sz="3000" dirty="0"/>
              <a:t>Apoyos e intervenciones</a:t>
            </a:r>
            <a:endParaRPr lang="en-US" sz="3000" dirty="0" smtClean="0"/>
          </a:p>
          <a:p>
            <a:pPr marL="0" indent="0">
              <a:buNone/>
            </a:pPr>
            <a:r>
              <a:rPr lang="en-US" sz="3000" b="1" dirty="0" smtClean="0">
                <a:solidFill>
                  <a:srgbClr val="FF0000"/>
                </a:solidFill>
              </a:rPr>
              <a:t>Capacity Building</a:t>
            </a:r>
          </a:p>
          <a:p>
            <a:pPr lvl="1">
              <a:buFont typeface="Wingdings" charset="2"/>
              <a:buChar char=""/>
            </a:pPr>
            <a:r>
              <a:rPr lang="es-ES" sz="3000" dirty="0" smtClean="0"/>
              <a:t>Aprendizaje </a:t>
            </a:r>
            <a:r>
              <a:rPr lang="es-ES" sz="3000" dirty="0"/>
              <a:t>profesional para todos los adultos, enraizado en el rendimiento </a:t>
            </a:r>
            <a:r>
              <a:rPr lang="es-ES" sz="3000" dirty="0" smtClean="0"/>
              <a:t>estudiantil</a:t>
            </a:r>
          </a:p>
          <a:p>
            <a:pPr lvl="1">
              <a:buFont typeface="Wingdings" charset="2"/>
              <a:buChar char=""/>
            </a:pPr>
            <a:r>
              <a:rPr lang="es-ES" sz="3000" dirty="0"/>
              <a:t>Tiempo de colaboración y observación de la </a:t>
            </a:r>
            <a:r>
              <a:rPr lang="es-ES" sz="3000" dirty="0" smtClean="0"/>
              <a:t>instrucción</a:t>
            </a:r>
          </a:p>
          <a:p>
            <a:pPr lvl="1">
              <a:buFont typeface="Wingdings" charset="2"/>
              <a:buChar char=""/>
            </a:pPr>
            <a:r>
              <a:rPr lang="es-ES" sz="3000" dirty="0"/>
              <a:t>Coaching integrado en el </a:t>
            </a:r>
            <a:r>
              <a:rPr lang="es-ES" sz="3000" dirty="0" smtClean="0"/>
              <a:t>trabajo</a:t>
            </a:r>
          </a:p>
          <a:p>
            <a:pPr lvl="1">
              <a:buFont typeface="Wingdings" charset="2"/>
              <a:buChar char=""/>
            </a:pPr>
            <a:r>
              <a:rPr lang="en-US" sz="3000" dirty="0" err="1" smtClean="0"/>
              <a:t>Desarrollar</a:t>
            </a:r>
            <a:r>
              <a:rPr lang="en-US" sz="3000" dirty="0" smtClean="0"/>
              <a:t> </a:t>
            </a:r>
            <a:r>
              <a:rPr lang="en-US" sz="3000" dirty="0" err="1" smtClean="0"/>
              <a:t>fortalezas</a:t>
            </a:r>
            <a:r>
              <a:rPr lang="en-US" sz="3000" dirty="0" smtClean="0"/>
              <a:t> y </a:t>
            </a:r>
            <a:r>
              <a:rPr lang="en-US" sz="3000" dirty="0" err="1" smtClean="0"/>
              <a:t>ejemplos</a:t>
            </a:r>
            <a:endParaRPr lang="en-US" sz="3000" dirty="0" smtClean="0"/>
          </a:p>
          <a:p>
            <a:pPr marL="0" indent="0">
              <a:buNone/>
            </a:pPr>
            <a:r>
              <a:rPr lang="en-US" sz="3000" b="1" dirty="0" err="1" smtClean="0">
                <a:solidFill>
                  <a:srgbClr val="FF0000"/>
                </a:solidFill>
              </a:rPr>
              <a:t>Aprendizaje</a:t>
            </a:r>
            <a:r>
              <a:rPr lang="en-US" sz="3000" b="1" dirty="0" smtClean="0">
                <a:solidFill>
                  <a:srgbClr val="FF0000"/>
                </a:solidFill>
              </a:rPr>
              <a:t> </a:t>
            </a:r>
            <a:r>
              <a:rPr lang="en-US" sz="3000" b="1" dirty="0" err="1" smtClean="0">
                <a:solidFill>
                  <a:srgbClr val="FF0000"/>
                </a:solidFill>
              </a:rPr>
              <a:t>Personalizado</a:t>
            </a:r>
            <a:endParaRPr lang="en-US" sz="3000" dirty="0" smtClean="0"/>
          </a:p>
          <a:p>
            <a:pPr lvl="1">
              <a:buFont typeface="Wingdings" charset="2"/>
              <a:buChar char=""/>
            </a:pPr>
            <a:r>
              <a:rPr lang="en-US" sz="3000" dirty="0" err="1"/>
              <a:t>Instrucción</a:t>
            </a:r>
            <a:r>
              <a:rPr lang="en-US" sz="3000" dirty="0"/>
              <a:t> </a:t>
            </a:r>
            <a:r>
              <a:rPr lang="en-US" sz="3000" dirty="0" err="1" smtClean="0"/>
              <a:t>diferenciada</a:t>
            </a:r>
            <a:endParaRPr lang="en-US" sz="3000" dirty="0" smtClean="0"/>
          </a:p>
          <a:p>
            <a:pPr lvl="1">
              <a:buFont typeface="Wingdings" charset="2"/>
              <a:buChar char=""/>
            </a:pPr>
            <a:r>
              <a:rPr lang="en-US" sz="3000" dirty="0" err="1"/>
              <a:t>Comportamiento</a:t>
            </a:r>
            <a:r>
              <a:rPr lang="en-US" sz="3000" dirty="0"/>
              <a:t> de </a:t>
            </a:r>
            <a:r>
              <a:rPr lang="en-US" sz="3000" dirty="0" err="1" smtClean="0"/>
              <a:t>apoyo</a:t>
            </a:r>
            <a:endParaRPr lang="en-US" sz="3000" dirty="0" smtClean="0"/>
          </a:p>
          <a:p>
            <a:pPr lvl="1">
              <a:buFont typeface="Wingdings" charset="2"/>
              <a:buChar char=""/>
            </a:pPr>
            <a:r>
              <a:rPr lang="es-ES" sz="3000" dirty="0"/>
              <a:t>Participación de los padres en planes de aprendizaje </a:t>
            </a:r>
            <a:r>
              <a:rPr lang="es-ES" sz="3000" dirty="0" smtClean="0"/>
              <a:t>  personalizados </a:t>
            </a:r>
            <a:r>
              <a:rPr lang="es-ES" sz="3000" dirty="0"/>
              <a:t>y conferencias</a:t>
            </a:r>
            <a:endParaRPr lang="en-US" sz="3000" dirty="0" smtClean="0"/>
          </a:p>
          <a:p>
            <a:pPr lvl="1">
              <a:buFont typeface="Wingdings" charset="2"/>
              <a:buChar char=""/>
            </a:pPr>
            <a:endParaRPr lang="en-US" sz="3000" dirty="0"/>
          </a:p>
          <a:p>
            <a:pPr lvl="1">
              <a:buFont typeface="Wingdings" charset="2"/>
              <a:buChar char=""/>
            </a:pPr>
            <a:endParaRPr lang="en-US" sz="3000" dirty="0" smtClean="0"/>
          </a:p>
          <a:p>
            <a:pPr lvl="1">
              <a:buFont typeface="Wingdings" charset="2"/>
              <a:buChar char=""/>
            </a:pPr>
            <a:endParaRPr lang="en-US" dirty="0"/>
          </a:p>
        </p:txBody>
      </p:sp>
    </p:spTree>
    <p:extLst>
      <p:ext uri="{BB962C8B-B14F-4D97-AF65-F5344CB8AC3E}">
        <p14:creationId xmlns:p14="http://schemas.microsoft.com/office/powerpoint/2010/main" val="2381772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52" y="1160060"/>
            <a:ext cx="8573696" cy="5451989"/>
          </a:xfrm>
          <a:prstGeom prst="rect">
            <a:avLst/>
          </a:prstGeom>
        </p:spPr>
      </p:pic>
      <p:sp>
        <p:nvSpPr>
          <p:cNvPr id="4" name="TextBox 3"/>
          <p:cNvSpPr txBox="1"/>
          <p:nvPr/>
        </p:nvSpPr>
        <p:spPr>
          <a:xfrm>
            <a:off x="3405116" y="313899"/>
            <a:ext cx="2333767" cy="646331"/>
          </a:xfrm>
          <a:prstGeom prst="rect">
            <a:avLst/>
          </a:prstGeom>
          <a:noFill/>
        </p:spPr>
        <p:txBody>
          <a:bodyPr wrap="square" rtlCol="0">
            <a:spAutoFit/>
          </a:bodyPr>
          <a:lstStyle/>
          <a:p>
            <a:pPr algn="ctr"/>
            <a:r>
              <a:rPr lang="en-US" b="1" dirty="0" smtClean="0"/>
              <a:t>LCAP de WJSUD 2017-20</a:t>
            </a:r>
            <a:endParaRPr lang="en-US" b="1" dirty="0"/>
          </a:p>
        </p:txBody>
      </p:sp>
    </p:spTree>
    <p:extLst>
      <p:ext uri="{BB962C8B-B14F-4D97-AF65-F5344CB8AC3E}">
        <p14:creationId xmlns:p14="http://schemas.microsoft.com/office/powerpoint/2010/main" val="734154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95" y="489678"/>
            <a:ext cx="8199619" cy="1356360"/>
          </a:xfrm>
          <a:solidFill>
            <a:srgbClr val="CCFFFF"/>
          </a:solidFill>
          <a:ln w="76200">
            <a:solidFill>
              <a:srgbClr val="227D87"/>
            </a:solidFill>
          </a:ln>
        </p:spPr>
        <p:txBody>
          <a:bodyPr/>
          <a:lstStyle/>
          <a:p>
            <a:pPr algn="ctr"/>
            <a:r>
              <a:rPr lang="en-US" dirty="0"/>
              <a:t>8 </a:t>
            </a:r>
            <a:r>
              <a:rPr lang="en-US" dirty="0" err="1" smtClean="0"/>
              <a:t>Áreas</a:t>
            </a:r>
            <a:r>
              <a:rPr lang="en-US" dirty="0" smtClean="0"/>
              <a:t> </a:t>
            </a:r>
            <a:r>
              <a:rPr lang="en-US" dirty="0" err="1" smtClean="0"/>
              <a:t>Prioritarias</a:t>
            </a:r>
            <a:r>
              <a:rPr lang="en-US" dirty="0" smtClean="0"/>
              <a:t> </a:t>
            </a:r>
            <a:r>
              <a:rPr lang="en-US" dirty="0" err="1" smtClean="0"/>
              <a:t>Estatales</a:t>
            </a:r>
            <a:r>
              <a:rPr lang="en-US" dirty="0" smtClean="0"/>
              <a:t> </a:t>
            </a:r>
            <a:r>
              <a:rPr lang="en-US" dirty="0"/>
              <a:t>para </a:t>
            </a:r>
            <a:r>
              <a:rPr lang="en-US" dirty="0" err="1" smtClean="0"/>
              <a:t>Considerar</a:t>
            </a:r>
            <a:r>
              <a:rPr lang="en-US" dirty="0" smtClean="0"/>
              <a:t> </a:t>
            </a:r>
            <a:r>
              <a:rPr lang="en-US" dirty="0" err="1"/>
              <a:t>en</a:t>
            </a:r>
            <a:r>
              <a:rPr lang="en-US" dirty="0"/>
              <a:t> el LCAP</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644570414"/>
              </p:ext>
            </p:extLst>
          </p:nvPr>
        </p:nvGraphicFramePr>
        <p:xfrm>
          <a:off x="464695" y="2057399"/>
          <a:ext cx="8199619" cy="4418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396565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1480</TotalTime>
  <Words>1285</Words>
  <Application>Microsoft Office PowerPoint</Application>
  <PresentationFormat>On-screen Show (4:3)</PresentationFormat>
  <Paragraphs>134</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Corbel</vt:lpstr>
      <vt:lpstr>Wingdings</vt:lpstr>
      <vt:lpstr>Basis</vt:lpstr>
      <vt:lpstr>Entrada del Plan de Responsabilidad de Control Local</vt:lpstr>
      <vt:lpstr>Plan de Responsabilidad de Control Local 2017-20 de WJUSD</vt:lpstr>
      <vt:lpstr>Revisando la Fórmula de Financiamiento de Control Local (LCFF)</vt:lpstr>
      <vt:lpstr>PowerPoint Presentation</vt:lpstr>
      <vt:lpstr>Grandes ideas de LCAP</vt:lpstr>
      <vt:lpstr>¿Qué es un servicio?</vt:lpstr>
      <vt:lpstr>Servicios</vt:lpstr>
      <vt:lpstr>PowerPoint Presentation</vt:lpstr>
      <vt:lpstr>8 Áreas Prioritarias Estatales para Considerar en el LCAP</vt:lpstr>
      <vt:lpstr>PowerPoint Presentation</vt:lpstr>
      <vt:lpstr>Proceso</vt:lpstr>
      <vt:lpstr>Plan de Revisión de Datos</vt:lpstr>
      <vt:lpstr>¿Preguntas?</vt:lpstr>
    </vt:vector>
  </TitlesOfParts>
  <Company>SDCOE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Control Accountability Plan Input</dc:title>
  <dc:creator>Jean Madden</dc:creator>
  <cp:lastModifiedBy>Yolanda Rodriguez</cp:lastModifiedBy>
  <cp:revision>28</cp:revision>
  <dcterms:created xsi:type="dcterms:W3CDTF">2014-03-11T15:47:28Z</dcterms:created>
  <dcterms:modified xsi:type="dcterms:W3CDTF">2018-01-26T18:11:45Z</dcterms:modified>
</cp:coreProperties>
</file>